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33"/>
  </p:notesMasterIdLst>
  <p:handoutMasterIdLst>
    <p:handoutMasterId r:id="rId34"/>
  </p:handoutMasterIdLst>
  <p:sldIdLst>
    <p:sldId id="377" r:id="rId2"/>
    <p:sldId id="441" r:id="rId3"/>
    <p:sldId id="443" r:id="rId4"/>
    <p:sldId id="444" r:id="rId5"/>
    <p:sldId id="446" r:id="rId6"/>
    <p:sldId id="447" r:id="rId7"/>
    <p:sldId id="449" r:id="rId8"/>
    <p:sldId id="445" r:id="rId9"/>
    <p:sldId id="448" r:id="rId10"/>
    <p:sldId id="450" r:id="rId11"/>
    <p:sldId id="451" r:id="rId12"/>
    <p:sldId id="464" r:id="rId13"/>
    <p:sldId id="467" r:id="rId14"/>
    <p:sldId id="468" r:id="rId15"/>
    <p:sldId id="469" r:id="rId16"/>
    <p:sldId id="470" r:id="rId17"/>
    <p:sldId id="471" r:id="rId18"/>
    <p:sldId id="472" r:id="rId19"/>
    <p:sldId id="465" r:id="rId20"/>
    <p:sldId id="473" r:id="rId21"/>
    <p:sldId id="474" r:id="rId22"/>
    <p:sldId id="475" r:id="rId23"/>
    <p:sldId id="452" r:id="rId24"/>
    <p:sldId id="453" r:id="rId25"/>
    <p:sldId id="454" r:id="rId26"/>
    <p:sldId id="455" r:id="rId27"/>
    <p:sldId id="456" r:id="rId28"/>
    <p:sldId id="457" r:id="rId29"/>
    <p:sldId id="458" r:id="rId30"/>
    <p:sldId id="461" r:id="rId31"/>
    <p:sldId id="462" r:id="rId32"/>
  </p:sldIdLst>
  <p:sldSz cx="9144000" cy="6858000" type="screen4x3"/>
  <p:notesSz cx="6794500" cy="99314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Arial" charset="0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Arial" charset="0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Arial" charset="0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Arial" charset="0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charset="0"/>
        <a:ea typeface="+mn-ea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ahoma" charset="0"/>
        <a:ea typeface="+mn-ea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ahoma" charset="0"/>
        <a:ea typeface="+mn-ea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ahoma" charset="0"/>
        <a:ea typeface="+mn-ea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ahoma" charset="0"/>
        <a:ea typeface="+mn-ea"/>
        <a:cs typeface="Arial" charset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x Radermacher" initials="MR" lastIdx="1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B9406"/>
    <a:srgbClr val="E5A807"/>
    <a:srgbClr val="FFBB09"/>
    <a:srgbClr val="FF5050"/>
    <a:srgbClr val="FF0000"/>
    <a:srgbClr val="000000"/>
    <a:srgbClr val="7030A0"/>
    <a:srgbClr val="00B050"/>
    <a:srgbClr val="2B89FF"/>
    <a:srgbClr val="ADC6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70" autoAdjust="0"/>
    <p:restoredTop sz="74514" autoAdjust="0"/>
  </p:normalViewPr>
  <p:slideViewPr>
    <p:cSldViewPr snapToObjects="1">
      <p:cViewPr varScale="1">
        <p:scale>
          <a:sx n="86" d="100"/>
          <a:sy n="86" d="100"/>
        </p:scale>
        <p:origin x="-2694" y="-90"/>
      </p:cViewPr>
      <p:guideLst>
        <p:guide orient="horz" pos="1205"/>
        <p:guide pos="3944"/>
        <p:guide pos="17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2610" y="-84"/>
      </p:cViewPr>
      <p:guideLst>
        <p:guide orient="horz" pos="3128"/>
        <p:guide pos="2140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ahoma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16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10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-128"/>
              </a:defRPr>
            </a:lvl1pPr>
          </a:lstStyle>
          <a:p>
            <a:pPr>
              <a:defRPr/>
            </a:pPr>
            <a:fld id="{C30760F8-B6AA-488B-BA91-B57C26B89EC3}" type="datetime1">
              <a:rPr lang="en-US"/>
              <a:pPr>
                <a:defRPr/>
              </a:pPr>
              <a:t>12/12/2013</a:t>
            </a:fld>
            <a:endParaRPr lang="en-US"/>
          </a:p>
        </p:txBody>
      </p:sp>
      <p:sp>
        <p:nvSpPr>
          <p:cNvPr id="1116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32925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ahoma" pitchFamily="34" charset="0"/>
                <a:ea typeface="ＭＳ Ｐゴシック" pitchFamily="34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16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100" y="9432925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ea typeface="ＭＳ Ｐゴシック" charset="-128"/>
              </a:defRPr>
            </a:lvl1pPr>
          </a:lstStyle>
          <a:p>
            <a:pPr>
              <a:defRPr/>
            </a:pPr>
            <a:fld id="{C1AC7491-2DF5-457D-8E6A-EE172C7415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423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png>
</file>

<file path=ppt/media/image14.wmf>
</file>

<file path=ppt/media/image15.wmf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4812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8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4400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18050"/>
            <a:ext cx="4981575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4513"/>
            <a:ext cx="2944813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0" hangingPunct="0">
              <a:defRPr sz="1200">
                <a:latin typeface="Arial" charset="0"/>
                <a:ea typeface="ＭＳ Ｐゴシック" pitchFamily="1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88" y="9434513"/>
            <a:ext cx="2944812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75A97B51-88CA-4987-BB0E-643791F6CA9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44077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A97B51-88CA-4987-BB0E-643791F6CA93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FontTx/>
              <a:buNone/>
            </a:pPr>
            <a:r>
              <a:rPr lang="nl-NL" dirty="0" err="1" smtClean="0"/>
              <a:t>What</a:t>
            </a:r>
            <a:r>
              <a:rPr lang="nl-NL" dirty="0" smtClean="0"/>
              <a:t> </a:t>
            </a:r>
            <a:r>
              <a:rPr lang="nl-NL" dirty="0" err="1" smtClean="0"/>
              <a:t>information</a:t>
            </a:r>
            <a:r>
              <a:rPr lang="nl-NL" dirty="0" smtClean="0"/>
              <a:t> do we </a:t>
            </a:r>
            <a:r>
              <a:rPr lang="nl-NL" dirty="0" err="1" smtClean="0"/>
              <a:t>use</a:t>
            </a:r>
            <a:r>
              <a:rPr lang="nl-NL" baseline="0" dirty="0" smtClean="0"/>
              <a:t> to </a:t>
            </a:r>
            <a:r>
              <a:rPr lang="nl-NL" baseline="0" dirty="0" err="1" smtClean="0"/>
              <a:t>classify</a:t>
            </a:r>
            <a:r>
              <a:rPr lang="nl-NL" baseline="0" dirty="0" smtClean="0"/>
              <a:t> these </a:t>
            </a:r>
            <a:r>
              <a:rPr lang="nl-NL" baseline="0" dirty="0" err="1" smtClean="0"/>
              <a:t>regions</a:t>
            </a:r>
            <a:r>
              <a:rPr lang="nl-NL" baseline="0" dirty="0" smtClean="0"/>
              <a:t>? A lot: </a:t>
            </a:r>
            <a:r>
              <a:rPr lang="nl-NL" baseline="0" dirty="0" err="1" smtClean="0"/>
              <a:t>shape</a:t>
            </a:r>
            <a:r>
              <a:rPr lang="nl-NL" baseline="0" dirty="0" smtClean="0"/>
              <a:t>, </a:t>
            </a:r>
            <a:r>
              <a:rPr lang="nl-NL" baseline="0" dirty="0" err="1" smtClean="0"/>
              <a:t>relative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position</a:t>
            </a:r>
            <a:r>
              <a:rPr lang="nl-NL" baseline="0" dirty="0" smtClean="0"/>
              <a:t>, absolute </a:t>
            </a:r>
            <a:r>
              <a:rPr lang="nl-NL" baseline="0" dirty="0" err="1" smtClean="0"/>
              <a:t>position</a:t>
            </a:r>
            <a:r>
              <a:rPr lang="nl-NL" baseline="0" dirty="0" smtClean="0"/>
              <a:t> (</a:t>
            </a:r>
            <a:r>
              <a:rPr lang="nl-NL" baseline="0" dirty="0" err="1" smtClean="0"/>
              <a:t>when</a:t>
            </a:r>
            <a:r>
              <a:rPr lang="nl-NL" baseline="0" dirty="0" smtClean="0"/>
              <a:t> we have </a:t>
            </a:r>
            <a:r>
              <a:rPr lang="nl-NL" baseline="0" dirty="0" err="1" smtClean="0"/>
              <a:t>seen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Argus images </a:t>
            </a:r>
            <a:r>
              <a:rPr lang="nl-NL" baseline="0" dirty="0" err="1" smtClean="0"/>
              <a:t>before</a:t>
            </a:r>
            <a:r>
              <a:rPr lang="nl-NL" baseline="0" dirty="0" smtClean="0"/>
              <a:t>), color (</a:t>
            </a:r>
            <a:r>
              <a:rPr lang="nl-NL" baseline="0" dirty="0" err="1" smtClean="0"/>
              <a:t>something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like</a:t>
            </a:r>
            <a:r>
              <a:rPr lang="nl-NL" baseline="0" dirty="0" smtClean="0"/>
              <a:t> HSV </a:t>
            </a:r>
            <a:r>
              <a:rPr lang="nl-NL" baseline="0" dirty="0" err="1" smtClean="0"/>
              <a:t>space</a:t>
            </a:r>
            <a:r>
              <a:rPr lang="nl-NL" baseline="0" dirty="0" smtClean="0"/>
              <a:t>), ‘</a:t>
            </a:r>
            <a:r>
              <a:rPr lang="nl-NL" baseline="0" dirty="0" err="1" smtClean="0"/>
              <a:t>texture</a:t>
            </a:r>
            <a:r>
              <a:rPr lang="nl-NL" baseline="0" dirty="0" smtClean="0"/>
              <a:t>’, …</a:t>
            </a:r>
          </a:p>
          <a:p>
            <a:pPr marL="228600" indent="-228600">
              <a:buFontTx/>
              <a:buChar char="-"/>
            </a:pP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A97B51-88CA-4987-BB0E-643791F6CA93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l-NL" dirty="0" err="1" smtClean="0"/>
              <a:t>Classification</a:t>
            </a:r>
            <a:r>
              <a:rPr lang="nl-NL" dirty="0" smtClean="0"/>
              <a:t> </a:t>
            </a:r>
            <a:r>
              <a:rPr lang="nl-NL" dirty="0" err="1" smtClean="0"/>
              <a:t>works</a:t>
            </a:r>
            <a:r>
              <a:rPr lang="nl-NL" dirty="0" smtClean="0"/>
              <a:t> in pixel </a:t>
            </a:r>
            <a:r>
              <a:rPr lang="nl-NL" dirty="0" err="1" smtClean="0"/>
              <a:t>space</a:t>
            </a:r>
            <a:r>
              <a:rPr lang="nl-NL" dirty="0" smtClean="0"/>
              <a:t>,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but</a:t>
            </a:r>
            <a:r>
              <a:rPr lang="nl-NL" baseline="0" dirty="0" smtClean="0"/>
              <a:t> the </a:t>
            </a:r>
            <a:r>
              <a:rPr lang="nl-NL" baseline="0" dirty="0" err="1" smtClean="0"/>
              <a:t>results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easily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translated</a:t>
            </a:r>
            <a:r>
              <a:rPr lang="nl-NL" baseline="0" dirty="0" smtClean="0"/>
              <a:t> to </a:t>
            </a:r>
            <a:r>
              <a:rPr lang="nl-NL" baseline="0" dirty="0" err="1" smtClean="0"/>
              <a:t>x-y-space</a:t>
            </a:r>
            <a:r>
              <a:rPr lang="nl-NL" baseline="0" dirty="0" smtClean="0"/>
              <a:t>.</a:t>
            </a:r>
          </a:p>
          <a:p>
            <a:pPr>
              <a:buFontTx/>
              <a:buChar char="-"/>
            </a:pPr>
            <a:r>
              <a:rPr lang="nl-NL" baseline="0" dirty="0" err="1" smtClean="0"/>
              <a:t>Shoreline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mapper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By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definition</a:t>
            </a:r>
            <a:r>
              <a:rPr lang="nl-NL" baseline="0" dirty="0" smtClean="0"/>
              <a:t> the interface </a:t>
            </a:r>
            <a:r>
              <a:rPr lang="nl-NL" baseline="0" dirty="0" err="1" smtClean="0"/>
              <a:t>between</a:t>
            </a:r>
            <a:r>
              <a:rPr lang="nl-NL" baseline="0" dirty="0" smtClean="0"/>
              <a:t> ‘</a:t>
            </a:r>
            <a:r>
              <a:rPr lang="nl-NL" baseline="0" dirty="0" err="1" smtClean="0"/>
              <a:t>beach</a:t>
            </a:r>
            <a:r>
              <a:rPr lang="nl-NL" baseline="0" dirty="0" smtClean="0"/>
              <a:t>’ and ‘</a:t>
            </a:r>
            <a:r>
              <a:rPr lang="nl-NL" baseline="0" dirty="0" err="1" smtClean="0"/>
              <a:t>sea</a:t>
            </a:r>
            <a:r>
              <a:rPr lang="nl-NL" baseline="0" dirty="0" smtClean="0"/>
              <a:t>’ is the </a:t>
            </a:r>
            <a:r>
              <a:rPr lang="nl-NL" baseline="0" dirty="0" err="1" smtClean="0"/>
              <a:t>shoreline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Elevation</a:t>
            </a:r>
            <a:r>
              <a:rPr lang="nl-NL" baseline="0" dirty="0" smtClean="0"/>
              <a:t> contour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tide</a:t>
            </a:r>
            <a:r>
              <a:rPr lang="nl-NL" baseline="0" dirty="0" smtClean="0"/>
              <a:t> + </a:t>
            </a:r>
            <a:r>
              <a:rPr lang="nl-NL" baseline="0" dirty="0" err="1" smtClean="0"/>
              <a:t>surge</a:t>
            </a:r>
            <a:r>
              <a:rPr lang="nl-NL" baseline="0" dirty="0" smtClean="0"/>
              <a:t> + wave set-up + wave </a:t>
            </a:r>
            <a:r>
              <a:rPr lang="nl-NL" baseline="0" dirty="0" err="1" smtClean="0"/>
              <a:t>run-up</a:t>
            </a:r>
            <a:r>
              <a:rPr lang="nl-NL" baseline="0" dirty="0" smtClean="0"/>
              <a:t>.</a:t>
            </a:r>
          </a:p>
          <a:p>
            <a:pPr>
              <a:buFontTx/>
              <a:buChar char="-"/>
            </a:pPr>
            <a:r>
              <a:rPr lang="nl-NL" baseline="0" dirty="0" err="1" smtClean="0"/>
              <a:t>Intertidal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beach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detection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Potential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source</a:t>
            </a:r>
            <a:r>
              <a:rPr lang="nl-NL" baseline="0" dirty="0" smtClean="0"/>
              <a:t> of sediment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aeolian</a:t>
            </a:r>
            <a:r>
              <a:rPr lang="nl-NL" baseline="0" dirty="0" smtClean="0"/>
              <a:t> transport.</a:t>
            </a:r>
          </a:p>
          <a:p>
            <a:pPr>
              <a:buFontTx/>
              <a:buChar char="-"/>
            </a:pPr>
            <a:r>
              <a:rPr lang="nl-NL" baseline="0" dirty="0" err="1" smtClean="0"/>
              <a:t>Beach</a:t>
            </a:r>
            <a:r>
              <a:rPr lang="nl-NL" baseline="0" dirty="0" smtClean="0"/>
              <a:t> user </a:t>
            </a:r>
            <a:r>
              <a:rPr lang="nl-NL" baseline="0" dirty="0" err="1" smtClean="0"/>
              <a:t>detection</a:t>
            </a:r>
            <a:r>
              <a:rPr lang="nl-NL" baseline="0" dirty="0" smtClean="0"/>
              <a:t>. Pixels </a:t>
            </a:r>
            <a:r>
              <a:rPr lang="nl-NL" baseline="0" dirty="0" err="1" smtClean="0"/>
              <a:t>classified</a:t>
            </a:r>
            <a:r>
              <a:rPr lang="nl-NL" baseline="0" dirty="0" smtClean="0"/>
              <a:t> as </a:t>
            </a:r>
            <a:r>
              <a:rPr lang="nl-NL" baseline="0" dirty="0" err="1" smtClean="0"/>
              <a:t>beach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users</a:t>
            </a:r>
            <a:r>
              <a:rPr lang="nl-NL" baseline="0" dirty="0" smtClean="0"/>
              <a:t> are </a:t>
            </a:r>
            <a:r>
              <a:rPr lang="nl-NL" baseline="0" dirty="0" err="1" smtClean="0"/>
              <a:t>mapped</a:t>
            </a:r>
            <a:r>
              <a:rPr lang="nl-NL" baseline="0" dirty="0" smtClean="0"/>
              <a:t> to </a:t>
            </a:r>
            <a:r>
              <a:rPr lang="nl-NL" baseline="0" dirty="0" err="1" smtClean="0"/>
              <a:t>x-y-space</a:t>
            </a:r>
            <a:r>
              <a:rPr lang="nl-NL" baseline="0" dirty="0" smtClean="0"/>
              <a:t>, </a:t>
            </a:r>
            <a:r>
              <a:rPr lang="nl-NL" baseline="0" dirty="0" err="1" smtClean="0"/>
              <a:t>yielding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surface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area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occupied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beach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users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Establish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relation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between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surface</a:t>
            </a:r>
            <a:r>
              <a:rPr lang="nl-NL" baseline="0" dirty="0" smtClean="0"/>
              <a:t> and # of </a:t>
            </a:r>
            <a:r>
              <a:rPr lang="nl-NL" baseline="0" dirty="0" err="1" smtClean="0"/>
              <a:t>beach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users</a:t>
            </a:r>
            <a:r>
              <a:rPr lang="nl-NL" baseline="0" dirty="0" smtClean="0"/>
              <a:t> (</a:t>
            </a:r>
            <a:r>
              <a:rPr lang="nl-NL" baseline="0" dirty="0" err="1" smtClean="0"/>
              <a:t>beach</a:t>
            </a:r>
            <a:r>
              <a:rPr lang="nl-NL" baseline="0" dirty="0" smtClean="0"/>
              <a:t> user </a:t>
            </a:r>
            <a:r>
              <a:rPr lang="nl-NL" baseline="0" dirty="0" err="1" smtClean="0"/>
              <a:t>density</a:t>
            </a:r>
            <a:r>
              <a:rPr lang="nl-NL" baseline="0" dirty="0" smtClean="0"/>
              <a:t>).</a:t>
            </a:r>
          </a:p>
          <a:p>
            <a:pPr>
              <a:buFontTx/>
              <a:buChar char="-"/>
            </a:pPr>
            <a:r>
              <a:rPr lang="nl-NL" baseline="0" dirty="0" err="1" smtClean="0"/>
              <a:t>Two</a:t>
            </a:r>
            <a:r>
              <a:rPr lang="nl-NL" baseline="0" dirty="0" smtClean="0"/>
              <a:t> of these </a:t>
            </a:r>
            <a:r>
              <a:rPr lang="nl-NL" baseline="0" dirty="0" err="1" smtClean="0"/>
              <a:t>examples</a:t>
            </a:r>
            <a:r>
              <a:rPr lang="nl-NL" baseline="0" dirty="0" smtClean="0"/>
              <a:t> have </a:t>
            </a:r>
            <a:r>
              <a:rPr lang="nl-NL" baseline="0" dirty="0" err="1" smtClean="0"/>
              <a:t>already</a:t>
            </a:r>
            <a:r>
              <a:rPr lang="nl-NL" baseline="0" dirty="0" smtClean="0"/>
              <a:t> been </a:t>
            </a:r>
            <a:r>
              <a:rPr lang="nl-NL" baseline="0" dirty="0" err="1" smtClean="0"/>
              <a:t>applied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practice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highly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specific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detection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algorithms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Superpixel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classification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very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general</a:t>
            </a:r>
            <a:r>
              <a:rPr lang="nl-NL" baseline="0" dirty="0" smtClean="0"/>
              <a:t> (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applied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all </a:t>
            </a:r>
            <a:r>
              <a:rPr lang="nl-NL" baseline="0" dirty="0" err="1" smtClean="0"/>
              <a:t>methods</a:t>
            </a:r>
            <a:r>
              <a:rPr lang="nl-NL" baseline="0" dirty="0" smtClean="0"/>
              <a:t>) and is </a:t>
            </a:r>
            <a:r>
              <a:rPr lang="nl-NL" baseline="0" dirty="0" err="1" smtClean="0"/>
              <a:t>theoretically</a:t>
            </a:r>
            <a:r>
              <a:rPr lang="nl-NL" baseline="0" dirty="0" smtClean="0"/>
              <a:t> superior.</a:t>
            </a:r>
          </a:p>
          <a:p>
            <a:pPr>
              <a:buFontTx/>
              <a:buChar char="-"/>
            </a:pPr>
            <a:r>
              <a:rPr lang="nl-NL" baseline="0" dirty="0" err="1" smtClean="0"/>
              <a:t>Probably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many</a:t>
            </a:r>
            <a:r>
              <a:rPr lang="nl-NL" baseline="0" dirty="0" smtClean="0"/>
              <a:t> more </a:t>
            </a:r>
            <a:r>
              <a:rPr lang="nl-NL" baseline="0" dirty="0" err="1" smtClean="0"/>
              <a:t>applications</a:t>
            </a:r>
            <a:r>
              <a:rPr lang="nl-NL" baseline="0" dirty="0" smtClean="0"/>
              <a:t>, </a:t>
            </a:r>
            <a:r>
              <a:rPr lang="nl-NL" baseline="0" dirty="0" err="1" smtClean="0"/>
              <a:t>because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it’s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very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general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method</a:t>
            </a:r>
            <a:r>
              <a:rPr lang="nl-NL" baseline="0" dirty="0" smtClean="0"/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A97B51-88CA-4987-BB0E-643791F6CA93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goes</a:t>
            </a:r>
            <a:r>
              <a:rPr lang="nl-NL" baseline="0" dirty="0" smtClean="0"/>
              <a:t> in is </a:t>
            </a:r>
            <a:r>
              <a:rPr lang="nl-NL" baseline="0" dirty="0" err="1" smtClean="0"/>
              <a:t>what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comes</a:t>
            </a:r>
            <a:r>
              <a:rPr lang="nl-NL" baseline="0" dirty="0" smtClean="0"/>
              <a:t> out: the way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train the model, </a:t>
            </a:r>
            <a:r>
              <a:rPr lang="nl-NL" baseline="0" dirty="0" err="1" smtClean="0"/>
              <a:t>influences</a:t>
            </a:r>
            <a:r>
              <a:rPr lang="nl-NL" baseline="0" dirty="0" smtClean="0"/>
              <a:t> the </a:t>
            </a:r>
            <a:r>
              <a:rPr lang="nl-NL" baseline="0" dirty="0" err="1" smtClean="0"/>
              <a:t>predictions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Given</a:t>
            </a:r>
            <a:r>
              <a:rPr lang="nl-NL" baseline="0" dirty="0" smtClean="0"/>
              <a:t> the different </a:t>
            </a:r>
            <a:r>
              <a:rPr lang="nl-NL" baseline="0" dirty="0" err="1" smtClean="0"/>
              <a:t>purposes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classification</a:t>
            </a:r>
            <a:r>
              <a:rPr lang="nl-NL" baseline="0" dirty="0" smtClean="0"/>
              <a:t> (i.e. </a:t>
            </a:r>
            <a:r>
              <a:rPr lang="nl-NL" baseline="0" dirty="0" err="1" smtClean="0"/>
              <a:t>various</a:t>
            </a:r>
            <a:r>
              <a:rPr lang="nl-NL" baseline="0" dirty="0" smtClean="0"/>
              <a:t> tools), we want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settle</a:t>
            </a:r>
            <a:r>
              <a:rPr lang="nl-NL" baseline="0" dirty="0" smtClean="0"/>
              <a:t> on the best way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train.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A97B51-88CA-4987-BB0E-643791F6CA93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861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Point out 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differences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behaviour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becomes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clear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each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lower</a:t>
            </a:r>
            <a:r>
              <a:rPr lang="nl-NL" baseline="0" dirty="0" smtClean="0"/>
              <a:t> right side of the </a:t>
            </a:r>
            <a:r>
              <a:rPr lang="nl-NL" baseline="0" dirty="0" err="1" smtClean="0"/>
              <a:t>figures</a:t>
            </a:r>
            <a:r>
              <a:rPr lang="nl-NL" baseline="0" dirty="0" smtClean="0"/>
              <a:t>: the way the cross is </a:t>
            </a:r>
            <a:r>
              <a:rPr lang="nl-NL" baseline="0" dirty="0" err="1" smtClean="0"/>
              <a:t>incorporated</a:t>
            </a:r>
            <a:r>
              <a:rPr lang="nl-NL" baseline="0" dirty="0" smtClean="0"/>
              <a:t>.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A97B51-88CA-4987-BB0E-643791F6CA9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5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A97B51-88CA-4987-BB0E-643791F6CA93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03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/>
          <p:cNvSpPr/>
          <p:nvPr userDrawn="1"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l" eaLnBrk="0" hangingPunct="0">
              <a:defRPr/>
            </a:pPr>
            <a:endParaRPr lang="en-US"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799" y="2155827"/>
            <a:ext cx="6798733" cy="64664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nl-NL" dirty="0" smtClean="0"/>
              <a:t>Click to </a:t>
            </a:r>
            <a:r>
              <a:rPr lang="nl-NL" dirty="0" err="1" smtClean="0"/>
              <a:t>edit</a:t>
            </a:r>
            <a:r>
              <a:rPr lang="nl-NL" dirty="0" smtClean="0"/>
              <a:t> </a:t>
            </a:r>
            <a:r>
              <a:rPr lang="nl-NL" dirty="0" err="1" smtClean="0"/>
              <a:t>Master</a:t>
            </a:r>
            <a:r>
              <a:rPr lang="nl-NL" dirty="0" smtClean="0"/>
              <a:t> </a:t>
            </a:r>
            <a:r>
              <a:rPr lang="nl-NL" dirty="0" err="1" smtClean="0"/>
              <a:t>title</a:t>
            </a:r>
            <a:r>
              <a:rPr lang="nl-NL" dirty="0" smtClean="0"/>
              <a:t> </a:t>
            </a:r>
            <a:r>
              <a:rPr lang="nl-NL" dirty="0" err="1" smtClean="0"/>
              <a:t>style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694265" y="2861729"/>
            <a:ext cx="6781801" cy="1016004"/>
          </a:xfrm>
        </p:spPr>
        <p:txBody>
          <a:bodyPr/>
          <a:lstStyle>
            <a:lvl1pPr marL="0" indent="0" algn="l">
              <a:buNone/>
              <a:defRPr>
                <a:solidFill>
                  <a:srgbClr val="00A6D6"/>
                </a:solidFill>
                <a:latin typeface="Bookman Old Style"/>
                <a:cs typeface="Bookman Old Style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nl-NL" dirty="0" smtClean="0"/>
              <a:t>Click to </a:t>
            </a:r>
            <a:r>
              <a:rPr lang="nl-NL" dirty="0" err="1" smtClean="0"/>
              <a:t>edit</a:t>
            </a:r>
            <a:r>
              <a:rPr lang="nl-NL" dirty="0" smtClean="0"/>
              <a:t> </a:t>
            </a:r>
            <a:r>
              <a:rPr lang="nl-NL" dirty="0" err="1" smtClean="0"/>
              <a:t>Master</a:t>
            </a:r>
            <a:r>
              <a:rPr lang="nl-NL" dirty="0" smtClean="0"/>
              <a:t> </a:t>
            </a:r>
            <a:r>
              <a:rPr lang="nl-NL" dirty="0" err="1" smtClean="0"/>
              <a:t>subtitle</a:t>
            </a:r>
            <a:r>
              <a:rPr lang="nl-NL" dirty="0" smtClean="0"/>
              <a:t> </a:t>
            </a:r>
            <a:r>
              <a:rPr lang="nl-NL" dirty="0" err="1" smtClean="0"/>
              <a:t>style</a:t>
            </a:r>
            <a:endParaRPr lang="nl-NL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288088" y="457200"/>
            <a:ext cx="1789112" cy="487838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917575" y="457200"/>
            <a:ext cx="5218113" cy="487838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575" y="457200"/>
            <a:ext cx="7159625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5513" y="1828800"/>
            <a:ext cx="3492500" cy="35067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70413" y="1828800"/>
            <a:ext cx="3494087" cy="1676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0413" y="3657600"/>
            <a:ext cx="3494087" cy="1677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nl-NL" smtClean="0"/>
              <a:t>Klik om het opmaakprofiel van de modelondertitel te bewerken</a:t>
            </a:r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noProof="0" dirty="0" err="1" smtClean="0"/>
              <a:t>Klik</a:t>
            </a:r>
            <a:r>
              <a:rPr lang="en-GB" noProof="0" dirty="0" smtClean="0"/>
              <a:t> </a:t>
            </a:r>
            <a:r>
              <a:rPr lang="en-GB" noProof="0" dirty="0" err="1" smtClean="0"/>
              <a:t>om</a:t>
            </a:r>
            <a:r>
              <a:rPr lang="en-GB" noProof="0" dirty="0" smtClean="0"/>
              <a:t> de </a:t>
            </a:r>
            <a:r>
              <a:rPr lang="en-GB" noProof="0" dirty="0" err="1" smtClean="0"/>
              <a:t>modelstijlen</a:t>
            </a:r>
            <a:r>
              <a:rPr lang="en-GB" noProof="0" dirty="0" smtClean="0"/>
              <a:t> te </a:t>
            </a:r>
            <a:r>
              <a:rPr lang="en-GB" noProof="0" dirty="0" err="1" smtClean="0"/>
              <a:t>bewerken</a:t>
            </a:r>
            <a:endParaRPr lang="en-GB" noProof="0" dirty="0" smtClean="0"/>
          </a:p>
          <a:p>
            <a:pPr lvl="1"/>
            <a:r>
              <a:rPr lang="en-GB" noProof="0" dirty="0" err="1" smtClean="0"/>
              <a:t>Tweede</a:t>
            </a:r>
            <a:r>
              <a:rPr lang="en-GB" noProof="0" dirty="0" smtClean="0"/>
              <a:t> </a:t>
            </a:r>
            <a:r>
              <a:rPr lang="en-GB" noProof="0" dirty="0" err="1" smtClean="0"/>
              <a:t>niveau</a:t>
            </a:r>
            <a:endParaRPr lang="en-GB" noProof="0" dirty="0" smtClean="0"/>
          </a:p>
          <a:p>
            <a:pPr lvl="2"/>
            <a:r>
              <a:rPr lang="en-GB" noProof="0" dirty="0" err="1" smtClean="0"/>
              <a:t>Derde</a:t>
            </a:r>
            <a:r>
              <a:rPr lang="en-GB" noProof="0" dirty="0" smtClean="0"/>
              <a:t> </a:t>
            </a:r>
            <a:r>
              <a:rPr lang="en-GB" noProof="0" dirty="0" err="1" smtClean="0"/>
              <a:t>niveau</a:t>
            </a:r>
            <a:endParaRPr lang="en-GB" noProof="0" dirty="0" smtClean="0"/>
          </a:p>
          <a:p>
            <a:pPr lvl="3"/>
            <a:r>
              <a:rPr lang="en-GB" noProof="0" dirty="0" err="1" smtClean="0"/>
              <a:t>Vierde</a:t>
            </a:r>
            <a:r>
              <a:rPr lang="en-GB" noProof="0" dirty="0" smtClean="0"/>
              <a:t> </a:t>
            </a:r>
            <a:r>
              <a:rPr lang="en-GB" noProof="0" dirty="0" err="1" smtClean="0"/>
              <a:t>niveau</a:t>
            </a:r>
            <a:endParaRPr lang="en-GB" noProof="0" dirty="0" smtClean="0"/>
          </a:p>
          <a:p>
            <a:pPr lvl="4"/>
            <a:r>
              <a:rPr lang="en-GB" noProof="0" dirty="0" err="1" smtClean="0"/>
              <a:t>Vijfde</a:t>
            </a:r>
            <a:r>
              <a:rPr lang="en-GB" noProof="0" dirty="0" smtClean="0"/>
              <a:t> </a:t>
            </a:r>
            <a:r>
              <a:rPr lang="en-GB" noProof="0" dirty="0" err="1" smtClean="0"/>
              <a:t>niveau</a:t>
            </a:r>
            <a:endParaRPr lang="en-GB" noProof="0" dirty="0"/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917575" y="457200"/>
            <a:ext cx="7159625" cy="546100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13" name="Tijdelijke aanduiding voor tekst 12"/>
          <p:cNvSpPr>
            <a:spLocks noGrp="1"/>
          </p:cNvSpPr>
          <p:nvPr>
            <p:ph type="body" sz="quarter" idx="10" hasCustomPrompt="1"/>
          </p:nvPr>
        </p:nvSpPr>
        <p:spPr>
          <a:xfrm>
            <a:off x="917438" y="1092200"/>
            <a:ext cx="6921500" cy="482600"/>
          </a:xfrm>
        </p:spPr>
        <p:txBody>
          <a:bodyPr/>
          <a:lstStyle>
            <a:lvl1pPr>
              <a:buNone/>
              <a:defRPr sz="2400" b="1" baseline="0">
                <a:solidFill>
                  <a:srgbClr val="00B0F0"/>
                </a:solidFill>
              </a:defRPr>
            </a:lvl1pPr>
            <a:lvl3pPr>
              <a:buNone/>
              <a:defRPr/>
            </a:lvl3pPr>
          </a:lstStyle>
          <a:p>
            <a:pPr lvl="0"/>
            <a:r>
              <a:rPr lang="nl-NL" dirty="0" smtClean="0"/>
              <a:t>Klik om subtitel te bewerken</a:t>
            </a:r>
            <a:endParaRPr lang="nl-N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925513" y="1828800"/>
            <a:ext cx="3492500" cy="35067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0413" y="1828800"/>
            <a:ext cx="3494087" cy="35067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0"/>
          <p:cNvSpPr>
            <a:spLocks noGrp="1" noChangeArrowheads="1"/>
          </p:cNvSpPr>
          <p:nvPr>
            <p:ph type="title"/>
          </p:nvPr>
        </p:nvSpPr>
        <p:spPr bwMode="auto">
          <a:xfrm>
            <a:off x="917575" y="457200"/>
            <a:ext cx="7159625" cy="113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dirty="0" smtClean="0"/>
              <a:t>Click to </a:t>
            </a:r>
            <a:r>
              <a:rPr lang="nl-NL" dirty="0" err="1" smtClean="0"/>
              <a:t>edit</a:t>
            </a:r>
            <a:r>
              <a:rPr lang="nl-NL" dirty="0" smtClean="0"/>
              <a:t> </a:t>
            </a:r>
            <a:r>
              <a:rPr lang="nl-NL" dirty="0" err="1" smtClean="0"/>
              <a:t>Master</a:t>
            </a:r>
            <a:r>
              <a:rPr lang="nl-NL" dirty="0" smtClean="0"/>
              <a:t> </a:t>
            </a:r>
            <a:r>
              <a:rPr lang="nl-NL" dirty="0" err="1" smtClean="0"/>
              <a:t>title</a:t>
            </a:r>
            <a:r>
              <a:rPr lang="nl-NL" dirty="0" smtClean="0"/>
              <a:t> </a:t>
            </a:r>
            <a:r>
              <a:rPr lang="nl-NL" dirty="0" err="1" smtClean="0"/>
              <a:t>style</a:t>
            </a:r>
            <a:r>
              <a:rPr lang="nl-NL" dirty="0" smtClean="0"/>
              <a:t/>
            </a:r>
            <a:br>
              <a:rPr lang="nl-NL" dirty="0" smtClean="0"/>
            </a:br>
            <a:endParaRPr lang="nl-NL" dirty="0" smtClean="0"/>
          </a:p>
        </p:txBody>
      </p:sp>
      <p:sp>
        <p:nvSpPr>
          <p:cNvPr id="1027" name="Rectangle 11"/>
          <p:cNvSpPr>
            <a:spLocks noGrp="1" noChangeArrowheads="1"/>
          </p:cNvSpPr>
          <p:nvPr>
            <p:ph type="body" idx="1"/>
          </p:nvPr>
        </p:nvSpPr>
        <p:spPr bwMode="auto">
          <a:xfrm>
            <a:off x="925513" y="1828800"/>
            <a:ext cx="7138987" cy="3506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0" y="6132513"/>
            <a:ext cx="9144000" cy="72548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cs typeface="+mn-cs"/>
            </a:endParaRPr>
          </a:p>
        </p:txBody>
      </p:sp>
      <p:sp>
        <p:nvSpPr>
          <p:cNvPr id="14" name="Rectangle 19"/>
          <p:cNvSpPr>
            <a:spLocks noChangeArrowheads="1"/>
          </p:cNvSpPr>
          <p:nvPr userDrawn="1"/>
        </p:nvSpPr>
        <p:spPr bwMode="auto">
          <a:xfrm>
            <a:off x="0" y="6584950"/>
            <a:ext cx="9144000" cy="27305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cs typeface="+mn-cs"/>
            </a:endParaRPr>
          </a:p>
        </p:txBody>
      </p:sp>
      <p:sp>
        <p:nvSpPr>
          <p:cNvPr id="16" name="Line 20"/>
          <p:cNvSpPr>
            <a:spLocks noChangeShapeType="1"/>
          </p:cNvSpPr>
          <p:nvPr userDrawn="1"/>
        </p:nvSpPr>
        <p:spPr bwMode="auto">
          <a:xfrm>
            <a:off x="0" y="6781800"/>
            <a:ext cx="9144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cs typeface="+mn-cs"/>
            </a:endParaRPr>
          </a:p>
        </p:txBody>
      </p:sp>
      <p:sp>
        <p:nvSpPr>
          <p:cNvPr id="17" name="Line 22"/>
          <p:cNvSpPr>
            <a:spLocks noChangeShapeType="1"/>
          </p:cNvSpPr>
          <p:nvPr userDrawn="1"/>
        </p:nvSpPr>
        <p:spPr bwMode="auto">
          <a:xfrm>
            <a:off x="0" y="6134100"/>
            <a:ext cx="91440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cs typeface="+mn-cs"/>
            </a:endParaRPr>
          </a:p>
        </p:txBody>
      </p:sp>
      <p:sp>
        <p:nvSpPr>
          <p:cNvPr id="18" name="Text Box 23"/>
          <p:cNvSpPr txBox="1">
            <a:spLocks noChangeArrowheads="1"/>
          </p:cNvSpPr>
          <p:nvPr userDrawn="1"/>
        </p:nvSpPr>
        <p:spPr bwMode="auto">
          <a:xfrm>
            <a:off x="3124200" y="6248400"/>
            <a:ext cx="4419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  <a:defRPr/>
            </a:pPr>
            <a:endParaRPr lang="nl-NL" sz="1400">
              <a:solidFill>
                <a:schemeClr val="bg2"/>
              </a:solidFill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Rectangle 20"/>
          <p:cNvSpPr>
            <a:spLocks noChangeArrowheads="1"/>
          </p:cNvSpPr>
          <p:nvPr userDrawn="1"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cs typeface="+mn-cs"/>
            </a:endParaRPr>
          </a:p>
        </p:txBody>
      </p:sp>
      <p:pic>
        <p:nvPicPr>
          <p:cNvPr id="1034" name="Picture 10" descr="logo_rgb4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571500" y="6181725"/>
            <a:ext cx="881063" cy="346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Rectangle 17"/>
          <p:cNvSpPr>
            <a:spLocks noChangeArrowheads="1"/>
          </p:cNvSpPr>
          <p:nvPr userDrawn="1"/>
        </p:nvSpPr>
        <p:spPr bwMode="auto">
          <a:xfrm>
            <a:off x="7735888" y="6362700"/>
            <a:ext cx="452437" cy="252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>
              <a:defRPr/>
            </a:pPr>
            <a:fld id="{06B128A0-4181-4777-97A4-1CB3E09221A7}" type="slidenum">
              <a:rPr lang="nl-NL" sz="1100">
                <a:ea typeface="ＭＳ Ｐゴシック" charset="-128"/>
              </a:rPr>
              <a:pPr algn="r">
                <a:defRPr/>
              </a:pPr>
              <a:t>‹#›</a:t>
            </a:fld>
            <a:endParaRPr lang="nl-NL" sz="1100">
              <a:ea typeface="ＭＳ Ｐゴシック" charset="-128"/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6656388" y="6324600"/>
            <a:ext cx="1463675" cy="2460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l">
              <a:defRPr/>
            </a:pPr>
            <a:r>
              <a:rPr lang="en-US" sz="1000" dirty="0">
                <a:solidFill>
                  <a:srgbClr val="00A6D6"/>
                </a:solidFill>
                <a:ea typeface="Arial" charset="0"/>
              </a:rPr>
              <a:t>Challenge the future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</p:sldLayoutIdLst>
  <p:timing>
    <p:tnLst>
      <p:par>
        <p:cTn id="1" dur="indefinite" restart="never" nodeType="tmRoot"/>
      </p:par>
    </p:tnLst>
  </p:timing>
  <p:hf hdr="0" ftr="0" dt="0"/>
  <p:txStyles>
    <p:titleStyle>
      <a:lvl1pPr marL="857250" indent="-857250"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marL="857250" indent="-857250"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2pPr>
      <a:lvl3pPr marL="857250" indent="-857250"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3pPr>
      <a:lvl4pPr marL="857250" indent="-857250"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4pPr>
      <a:lvl5pPr marL="857250" indent="-857250"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  <a:ea typeface="ＭＳ Ｐゴシック" charset="-128"/>
          <a:cs typeface="ＭＳ Ｐゴシック" charset="-128"/>
        </a:defRPr>
      </a:lvl5pPr>
      <a:lvl6pPr marL="1314450" indent="-857250"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6pPr>
      <a:lvl7pPr marL="1771650" indent="-857250"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7pPr>
      <a:lvl8pPr marL="2228850" indent="-857250"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8pPr>
      <a:lvl9pPr marL="2686050" indent="-857250" algn="l" rtl="0" eaLnBrk="0" fontAlgn="base" hangingPunct="0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Bookman Old Style" pitchFamily="18" charset="0"/>
        </a:defRPr>
      </a:lvl9pPr>
    </p:titleStyle>
    <p:bodyStyle>
      <a:lvl1pPr marL="195263" indent="-195263"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Char char="•"/>
        <a:defRPr sz="20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76263" indent="-190500"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charset="-128"/>
        </a:defRPr>
      </a:lvl2pPr>
      <a:lvl3pPr marL="957263" indent="-190500"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Clr>
          <a:srgbClr val="00A6D6"/>
        </a:buClr>
        <a:buFont typeface="Times" charset="0"/>
        <a:buChar char="•"/>
        <a:defRPr sz="1600">
          <a:solidFill>
            <a:schemeClr val="tx1"/>
          </a:solidFill>
          <a:latin typeface="+mn-lt"/>
          <a:ea typeface="ＭＳ Ｐゴシック" charset="-128"/>
        </a:defRPr>
      </a:lvl3pPr>
      <a:lvl4pPr marL="1338263" indent="-190500"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400">
          <a:solidFill>
            <a:schemeClr val="tx1"/>
          </a:solidFill>
          <a:latin typeface="+mn-lt"/>
          <a:ea typeface="ＭＳ Ｐゴシック" charset="-128"/>
        </a:defRPr>
      </a:lvl4pPr>
      <a:lvl5pPr marL="1719263" indent="-190500"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charset="0"/>
        <a:buChar char="•"/>
        <a:defRPr sz="1200">
          <a:solidFill>
            <a:schemeClr val="tx1"/>
          </a:solidFill>
          <a:latin typeface="+mn-lt"/>
          <a:ea typeface="ＭＳ Ｐゴシック" charset="-128"/>
        </a:defRPr>
      </a:lvl5pPr>
      <a:lvl6pPr marL="2176463" indent="-190500"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6pPr>
      <a:lvl7pPr marL="2633663" indent="-190500"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7pPr>
      <a:lvl8pPr marL="3090863" indent="-190500"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8pPr>
      <a:lvl9pPr marL="3548063" indent="-190500" algn="l" rtl="0" eaLnBrk="0" fontAlgn="base" hangingPunct="0">
        <a:lnSpc>
          <a:spcPts val="2500"/>
        </a:lnSpc>
        <a:spcBef>
          <a:spcPct val="0"/>
        </a:spcBef>
        <a:spcAft>
          <a:spcPct val="0"/>
        </a:spcAft>
        <a:buClr>
          <a:schemeClr val="bg2"/>
        </a:buClr>
        <a:buFont typeface="Times" pitchFamily="18" charset="0"/>
        <a:buChar char="•"/>
        <a:defRPr sz="12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2.emf"/><Relationship Id="rId4" Type="http://schemas.openxmlformats.org/officeDocument/2006/relationships/oleObject" Target="../embeddings/oleObject6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4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5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5"/>
          <p:cNvSpPr>
            <a:spLocks noChangeArrowheads="1"/>
          </p:cNvSpPr>
          <p:nvPr/>
        </p:nvSpPr>
        <p:spPr bwMode="auto">
          <a:xfrm>
            <a:off x="471488" y="2055813"/>
            <a:ext cx="7307262" cy="1897062"/>
          </a:xfrm>
          <a:prstGeom prst="rect">
            <a:avLst/>
          </a:prstGeom>
          <a:solidFill>
            <a:schemeClr val="tx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algn="l" eaLnBrk="0" hangingPunct="0"/>
            <a:endParaRPr lang="nl-NL">
              <a:latin typeface="Arial" charset="0"/>
              <a:ea typeface="ＭＳ Ｐゴシック" charset="-128"/>
            </a:endParaRPr>
          </a:p>
        </p:txBody>
      </p:sp>
      <p:sp>
        <p:nvSpPr>
          <p:cNvPr id="3075" name="Title 3"/>
          <p:cNvSpPr>
            <a:spLocks noGrp="1"/>
          </p:cNvSpPr>
          <p:nvPr>
            <p:ph type="ctrTitle"/>
          </p:nvPr>
        </p:nvSpPr>
        <p:spPr>
          <a:xfrm>
            <a:off x="685800" y="2155825"/>
            <a:ext cx="6960476" cy="646113"/>
          </a:xfrm>
        </p:spPr>
        <p:txBody>
          <a:bodyPr/>
          <a:lstStyle/>
          <a:p>
            <a:pPr marL="0" indent="0"/>
            <a:r>
              <a:rPr lang="en-US" sz="3200" dirty="0" err="1" smtClean="0"/>
              <a:t>Superpixel</a:t>
            </a:r>
            <a:r>
              <a:rPr lang="en-US" sz="3200" dirty="0" smtClean="0"/>
              <a:t> Classification</a:t>
            </a:r>
          </a:p>
        </p:txBody>
      </p:sp>
      <p:sp>
        <p:nvSpPr>
          <p:cNvPr id="3076" name="Subtitle 4"/>
          <p:cNvSpPr>
            <a:spLocks noGrp="1"/>
          </p:cNvSpPr>
          <p:nvPr>
            <p:ph type="subTitle" idx="1"/>
          </p:nvPr>
        </p:nvSpPr>
        <p:spPr>
          <a:xfrm>
            <a:off x="693738" y="2862263"/>
            <a:ext cx="6781800" cy="828675"/>
          </a:xfrm>
        </p:spPr>
        <p:txBody>
          <a:bodyPr/>
          <a:lstStyle/>
          <a:p>
            <a:r>
              <a:rPr lang="en-US" dirty="0" err="1" smtClean="0">
                <a:latin typeface="Bookman Old Style" charset="0"/>
              </a:rPr>
              <a:t>NeMo</a:t>
            </a:r>
            <a:r>
              <a:rPr lang="en-US" dirty="0" smtClean="0">
                <a:latin typeface="Bookman Old Style" charset="0"/>
              </a:rPr>
              <a:t> &amp; </a:t>
            </a:r>
            <a:r>
              <a:rPr lang="en-US" dirty="0" err="1" smtClean="0">
                <a:latin typeface="Bookman Old Style" charset="0"/>
              </a:rPr>
              <a:t>NatureCoast</a:t>
            </a:r>
            <a:endParaRPr lang="en-US" dirty="0" smtClean="0">
              <a:latin typeface="Bookman Old Style" charset="0"/>
            </a:endParaRPr>
          </a:p>
          <a:p>
            <a:endParaRPr lang="en-US" dirty="0" smtClean="0">
              <a:latin typeface="Bookman Old Style" charset="0"/>
            </a:endParaRPr>
          </a:p>
        </p:txBody>
      </p:sp>
      <p:sp>
        <p:nvSpPr>
          <p:cNvPr id="7" name="Rectangle 20"/>
          <p:cNvSpPr>
            <a:spLocks noChangeArrowheads="1"/>
          </p:cNvSpPr>
          <p:nvPr/>
        </p:nvSpPr>
        <p:spPr bwMode="auto">
          <a:xfrm>
            <a:off x="0" y="0"/>
            <a:ext cx="469900" cy="2057400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r">
              <a:defRPr/>
            </a:pPr>
            <a:endParaRPr lang="nl-NL" sz="2200">
              <a:latin typeface="Tahoma" pitchFamily="34" charset="0"/>
              <a:cs typeface="+mn-cs"/>
            </a:endParaRPr>
          </a:p>
        </p:txBody>
      </p:sp>
      <p:sp>
        <p:nvSpPr>
          <p:cNvPr id="3078" name="Tekstvak 5"/>
          <p:cNvSpPr txBox="1">
            <a:spLocks noChangeArrowheads="1"/>
          </p:cNvSpPr>
          <p:nvPr/>
        </p:nvSpPr>
        <p:spPr bwMode="auto">
          <a:xfrm>
            <a:off x="609599" y="3327400"/>
            <a:ext cx="5743903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l"/>
            <a:r>
              <a:rPr lang="en-US" sz="1400" dirty="0" smtClean="0">
                <a:solidFill>
                  <a:schemeClr val="bg1"/>
                </a:solidFill>
              </a:rPr>
              <a:t>Bas Hoonhout &amp; Max Radermacher, </a:t>
            </a:r>
            <a:fld id="{EA462158-A80B-48F7-AAB3-67A79CBB6344}" type="datetime3">
              <a:rPr lang="en-US" sz="1400" smtClean="0">
                <a:solidFill>
                  <a:schemeClr val="bg1"/>
                </a:solidFill>
              </a:rPr>
              <a:pPr algn="l"/>
              <a:t>12 December 2013</a:t>
            </a:fld>
            <a:endParaRPr lang="nl-NL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2. Feature </a:t>
            </a:r>
            <a:r>
              <a:rPr lang="nl-NL" dirty="0" err="1" smtClean="0"/>
              <a:t>extraction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Compute</a:t>
            </a:r>
            <a:r>
              <a:rPr lang="nl-NL" dirty="0" smtClean="0"/>
              <a:t> training data</a:t>
            </a:r>
            <a:endParaRPr lang="nl-NL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40" y="1426031"/>
            <a:ext cx="8544445" cy="4027318"/>
          </a:xfrm>
        </p:spPr>
      </p:pic>
    </p:spTree>
    <p:extLst>
      <p:ext uri="{BB962C8B-B14F-4D97-AF65-F5344CB8AC3E}">
        <p14:creationId xmlns:p14="http://schemas.microsoft.com/office/powerpoint/2010/main" val="422980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5513" y="1828800"/>
            <a:ext cx="8041791" cy="3506788"/>
          </a:xfrm>
        </p:spPr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Conditional</a:t>
            </a:r>
            <a:r>
              <a:rPr lang="nl-NL" dirty="0" smtClean="0"/>
              <a:t> Random Field (CRF) is a type of </a:t>
            </a:r>
            <a:r>
              <a:rPr lang="nl-NL" dirty="0" err="1" smtClean="0"/>
              <a:t>Probabilistic</a:t>
            </a:r>
            <a:r>
              <a:rPr lang="nl-NL" dirty="0" smtClean="0"/>
              <a:t> </a:t>
            </a:r>
            <a:r>
              <a:rPr lang="nl-NL" dirty="0" err="1" smtClean="0"/>
              <a:t>Graphical</a:t>
            </a:r>
            <a:r>
              <a:rPr lang="nl-NL" dirty="0" smtClean="0"/>
              <a:t> Model (PGM)</a:t>
            </a:r>
          </a:p>
          <a:p>
            <a:endParaRPr lang="nl-NL" dirty="0"/>
          </a:p>
          <a:p>
            <a:r>
              <a:rPr lang="nl-NL" dirty="0" smtClean="0"/>
              <a:t>A PGM is a </a:t>
            </a:r>
            <a:r>
              <a:rPr lang="nl-NL" dirty="0" err="1" smtClean="0"/>
              <a:t>graphical</a:t>
            </a:r>
            <a:r>
              <a:rPr lang="nl-NL" dirty="0" smtClean="0"/>
              <a:t> </a:t>
            </a:r>
            <a:r>
              <a:rPr lang="nl-NL" dirty="0" err="1" smtClean="0"/>
              <a:t>representation</a:t>
            </a:r>
            <a:r>
              <a:rPr lang="nl-NL" dirty="0" smtClean="0"/>
              <a:t> of a joint </a:t>
            </a:r>
            <a:r>
              <a:rPr lang="nl-NL" dirty="0" err="1" smtClean="0"/>
              <a:t>probability</a:t>
            </a:r>
            <a:r>
              <a:rPr lang="nl-NL" dirty="0" smtClean="0"/>
              <a:t> </a:t>
            </a:r>
            <a:r>
              <a:rPr lang="nl-NL" dirty="0" err="1" smtClean="0"/>
              <a:t>distribution</a:t>
            </a:r>
            <a:r>
              <a:rPr lang="nl-NL" dirty="0" smtClean="0"/>
              <a:t>:</a:t>
            </a:r>
          </a:p>
          <a:p>
            <a:endParaRPr lang="nl-NL" dirty="0" smtClean="0"/>
          </a:p>
          <a:p>
            <a:pPr marL="0" indent="0">
              <a:buNone/>
            </a:pPr>
            <a:endParaRPr lang="nl-NL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3. Model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training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5594551"/>
              </p:ext>
            </p:extLst>
          </p:nvPr>
        </p:nvGraphicFramePr>
        <p:xfrm>
          <a:off x="2803525" y="3294063"/>
          <a:ext cx="3389313" cy="601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6" name="Equation" r:id="rId3" imgW="1574800" imgH="279400" progId="Equation.3">
                  <p:embed/>
                </p:oleObj>
              </mc:Choice>
              <mc:Fallback>
                <p:oleObj name="Equation" r:id="rId3" imgW="15748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03525" y="3294063"/>
                        <a:ext cx="3389313" cy="601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7749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8555639"/>
              </p:ext>
            </p:extLst>
          </p:nvPr>
        </p:nvGraphicFramePr>
        <p:xfrm>
          <a:off x="2803525" y="3294063"/>
          <a:ext cx="3389313" cy="601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1" name="Equation" r:id="rId3" imgW="1574800" imgH="279400" progId="Equation.3">
                  <p:embed/>
                </p:oleObj>
              </mc:Choice>
              <mc:Fallback>
                <p:oleObj name="Equation" r:id="rId3" imgW="15748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03525" y="3294063"/>
                        <a:ext cx="3389313" cy="601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Up Arrow Callout 7"/>
          <p:cNvSpPr/>
          <p:nvPr/>
        </p:nvSpPr>
        <p:spPr bwMode="auto">
          <a:xfrm>
            <a:off x="2330173" y="3776871"/>
            <a:ext cx="2650436" cy="916609"/>
          </a:xfrm>
          <a:prstGeom prst="up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Vector with features associated with </a:t>
            </a:r>
            <a:r>
              <a:rPr lang="en-US" sz="1600" dirty="0" err="1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superpixel</a:t>
            </a:r>
            <a:endParaRPr lang="en-US" dirty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9" name="Down Arrow Callout 8"/>
          <p:cNvSpPr/>
          <p:nvPr/>
        </p:nvSpPr>
        <p:spPr bwMode="auto">
          <a:xfrm>
            <a:off x="2363305" y="2440605"/>
            <a:ext cx="1943652" cy="960782"/>
          </a:xfrm>
          <a:prstGeom prst="down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Class associated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with </a:t>
            </a:r>
            <a:r>
              <a:rPr kumimoji="0" lang="en-US" sz="16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superpixel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488" y="1633996"/>
            <a:ext cx="8173816" cy="388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74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sp>
        <p:nvSpPr>
          <p:cNvPr id="2" name="Oval 1"/>
          <p:cNvSpPr/>
          <p:nvPr/>
        </p:nvSpPr>
        <p:spPr bwMode="auto">
          <a:xfrm>
            <a:off x="4458572" y="4242840"/>
            <a:ext cx="914400" cy="914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2771750" y="2485530"/>
            <a:ext cx="744622" cy="74848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24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667342" y="2485530"/>
            <a:ext cx="744622" cy="74848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24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2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4555984" y="2492870"/>
            <a:ext cx="744622" cy="74114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dirty="0" smtClean="0">
                <a:latin typeface="Arial" charset="0"/>
                <a:ea typeface="ＭＳ Ｐゴシック" pitchFamily="1" charset="-128"/>
              </a:rPr>
              <a:t>f</a:t>
            </a:r>
            <a:r>
              <a:rPr lang="en-US" baseline="-25000" dirty="0">
                <a:latin typeface="Arial" charset="0"/>
                <a:ea typeface="ＭＳ Ｐゴシック" pitchFamily="1" charset="-128"/>
              </a:rPr>
              <a:t>3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5444626" y="2492870"/>
            <a:ext cx="744622" cy="74114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24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6308746" y="2492870"/>
            <a:ext cx="744622" cy="74114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24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24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7" name="Straight Arrow Connector 16"/>
          <p:cNvCxnSpPr>
            <a:stCxn id="5" idx="2"/>
            <a:endCxn id="2" idx="2"/>
          </p:cNvCxnSpPr>
          <p:nvPr/>
        </p:nvCxnSpPr>
        <p:spPr bwMode="auto">
          <a:xfrm>
            <a:off x="3144061" y="3234018"/>
            <a:ext cx="1314511" cy="14660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10" idx="2"/>
            <a:endCxn id="2" idx="1"/>
          </p:cNvCxnSpPr>
          <p:nvPr/>
        </p:nvCxnSpPr>
        <p:spPr bwMode="auto">
          <a:xfrm>
            <a:off x="4039653" y="3234018"/>
            <a:ext cx="552830" cy="114273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Straight Arrow Connector 21"/>
          <p:cNvCxnSpPr>
            <a:stCxn id="11" idx="2"/>
            <a:endCxn id="2" idx="0"/>
          </p:cNvCxnSpPr>
          <p:nvPr/>
        </p:nvCxnSpPr>
        <p:spPr bwMode="auto">
          <a:xfrm flipH="1">
            <a:off x="4915772" y="3234018"/>
            <a:ext cx="12523" cy="10088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14" idx="2"/>
            <a:endCxn id="2" idx="7"/>
          </p:cNvCxnSpPr>
          <p:nvPr/>
        </p:nvCxnSpPr>
        <p:spPr bwMode="auto">
          <a:xfrm flipH="1">
            <a:off x="5239061" y="3234018"/>
            <a:ext cx="577876" cy="114273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5" idx="2"/>
            <a:endCxn id="2" idx="6"/>
          </p:cNvCxnSpPr>
          <p:nvPr/>
        </p:nvCxnSpPr>
        <p:spPr bwMode="auto">
          <a:xfrm flipH="1">
            <a:off x="5372972" y="3234018"/>
            <a:ext cx="1308085" cy="14660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6436050"/>
              </p:ext>
            </p:extLst>
          </p:nvPr>
        </p:nvGraphicFramePr>
        <p:xfrm>
          <a:off x="917575" y="2611308"/>
          <a:ext cx="792163" cy="601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0" name="Equation" r:id="rId3" imgW="368300" imgH="279400" progId="Equation.3">
                  <p:embed/>
                </p:oleObj>
              </mc:Choice>
              <mc:Fallback>
                <p:oleObj name="Equation" r:id="rId3" imgW="3683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7575" y="2611308"/>
                        <a:ext cx="792163" cy="601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2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9010958"/>
              </p:ext>
            </p:extLst>
          </p:nvPr>
        </p:nvGraphicFramePr>
        <p:xfrm>
          <a:off x="917575" y="4399208"/>
          <a:ext cx="1203325" cy="601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1" name="Equation" r:id="rId5" imgW="558800" imgH="279400" progId="Equation.3">
                  <p:embed/>
                </p:oleObj>
              </mc:Choice>
              <mc:Fallback>
                <p:oleObj name="Equation" r:id="rId5" imgW="5588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7575" y="4399208"/>
                        <a:ext cx="1203325" cy="601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Left Brace 29"/>
          <p:cNvSpPr/>
          <p:nvPr/>
        </p:nvSpPr>
        <p:spPr bwMode="auto">
          <a:xfrm>
            <a:off x="2182644" y="2132820"/>
            <a:ext cx="495564" cy="158422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32" name="Left Brace 31"/>
          <p:cNvSpPr/>
          <p:nvPr/>
        </p:nvSpPr>
        <p:spPr bwMode="auto">
          <a:xfrm>
            <a:off x="2195670" y="3931089"/>
            <a:ext cx="495564" cy="158422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33" name="Left Brace 32"/>
          <p:cNvSpPr/>
          <p:nvPr/>
        </p:nvSpPr>
        <p:spPr bwMode="auto">
          <a:xfrm rot="10800000">
            <a:off x="7164361" y="2132819"/>
            <a:ext cx="495564" cy="338248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graphicFrame>
        <p:nvGraphicFramePr>
          <p:cNvPr id="34" name="Object 3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4822403"/>
              </p:ext>
            </p:extLst>
          </p:nvPr>
        </p:nvGraphicFramePr>
        <p:xfrm>
          <a:off x="7812450" y="3547438"/>
          <a:ext cx="1120775" cy="601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02" name="Equation" r:id="rId7" imgW="520700" imgH="279400" progId="Equation.3">
                  <p:embed/>
                </p:oleObj>
              </mc:Choice>
              <mc:Fallback>
                <p:oleObj name="Equation" r:id="rId7" imgW="5207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812450" y="3547438"/>
                        <a:ext cx="1120775" cy="601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Up Arrow Callout 34"/>
          <p:cNvSpPr/>
          <p:nvPr/>
        </p:nvSpPr>
        <p:spPr bwMode="auto">
          <a:xfrm>
            <a:off x="3458032" y="5229250"/>
            <a:ext cx="2915480" cy="1152160"/>
          </a:xfrm>
          <a:prstGeom prst="up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4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Probability distribution for single </a:t>
            </a:r>
            <a:r>
              <a:rPr lang="en-US" sz="1400" dirty="0" err="1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superpixel</a:t>
            </a:r>
            <a:r>
              <a:rPr lang="en-US" sz="14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 over all classes and all possible states of feature vector</a:t>
            </a:r>
            <a:endParaRPr lang="en-US" sz="2000" dirty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36" name="Down Arrow Callout 35"/>
          <p:cNvSpPr/>
          <p:nvPr/>
        </p:nvSpPr>
        <p:spPr bwMode="auto">
          <a:xfrm>
            <a:off x="2863744" y="1468776"/>
            <a:ext cx="2351819" cy="960782"/>
          </a:xfrm>
          <a:prstGeom prst="down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Probability distribution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of a single feature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38" name="Cloud Callout 37"/>
          <p:cNvSpPr/>
          <p:nvPr/>
        </p:nvSpPr>
        <p:spPr bwMode="auto">
          <a:xfrm>
            <a:off x="6373512" y="94219"/>
            <a:ext cx="2670410" cy="1501531"/>
          </a:xfrm>
          <a:prstGeom prst="cloudCallout">
            <a:avLst>
              <a:gd name="adj1" fmla="val -36257"/>
              <a:gd name="adj2" fmla="val 10001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" charset="0"/>
                <a:ea typeface="ＭＳ Ｐゴシック" pitchFamily="1" charset="-128"/>
              </a:rPr>
              <a:t>All </a:t>
            </a:r>
            <a:r>
              <a:rPr lang="en-US" sz="1600" dirty="0" err="1">
                <a:solidFill>
                  <a:schemeClr val="bg1">
                    <a:lumMod val="75000"/>
                  </a:schemeClr>
                </a:solidFill>
                <a:latin typeface="Arial" charset="0"/>
                <a:ea typeface="ＭＳ Ｐゴシック" pitchFamily="1" charset="-128"/>
              </a:rPr>
              <a:t>superpixels</a:t>
            </a:r>
            <a:r>
              <a:rPr lang="en-US" sz="1600" dirty="0">
                <a:solidFill>
                  <a:schemeClr val="bg1">
                    <a:lumMod val="75000"/>
                  </a:schemeClr>
                </a:solidFill>
                <a:latin typeface="Arial" charset="0"/>
                <a:ea typeface="ＭＳ Ｐゴシック" pitchFamily="1" charset="-128"/>
              </a:rPr>
              <a:t> share the same joint probability distribution</a:t>
            </a:r>
          </a:p>
        </p:txBody>
      </p:sp>
    </p:spTree>
    <p:extLst>
      <p:ext uri="{BB962C8B-B14F-4D97-AF65-F5344CB8AC3E}">
        <p14:creationId xmlns:p14="http://schemas.microsoft.com/office/powerpoint/2010/main" val="2631086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sp>
        <p:nvSpPr>
          <p:cNvPr id="2" name="Oval 1"/>
          <p:cNvSpPr/>
          <p:nvPr/>
        </p:nvSpPr>
        <p:spPr bwMode="auto">
          <a:xfrm>
            <a:off x="1259540" y="2636890"/>
            <a:ext cx="688976" cy="64809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kumimoji="0" lang="en-US" sz="12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00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943243" y="2060810"/>
            <a:ext cx="385567" cy="38756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1401087" y="206081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1853324" y="206081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7" name="Straight Arrow Connector 16"/>
          <p:cNvCxnSpPr>
            <a:stCxn id="5" idx="2"/>
            <a:endCxn id="2" idx="1"/>
          </p:cNvCxnSpPr>
          <p:nvPr/>
        </p:nvCxnSpPr>
        <p:spPr bwMode="auto">
          <a:xfrm>
            <a:off x="1136027" y="244837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14" idx="2"/>
            <a:endCxn id="2" idx="0"/>
          </p:cNvCxnSpPr>
          <p:nvPr/>
        </p:nvCxnSpPr>
        <p:spPr bwMode="auto">
          <a:xfrm>
            <a:off x="1593871" y="244457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5" idx="2"/>
            <a:endCxn id="2" idx="7"/>
          </p:cNvCxnSpPr>
          <p:nvPr/>
        </p:nvCxnSpPr>
        <p:spPr bwMode="auto">
          <a:xfrm flipH="1">
            <a:off x="1847618" y="244457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9" name="Oval 48"/>
          <p:cNvSpPr/>
          <p:nvPr/>
        </p:nvSpPr>
        <p:spPr bwMode="auto">
          <a:xfrm>
            <a:off x="2758318" y="2636890"/>
            <a:ext cx="688976" cy="64809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0" name="Rounded Rectangle 49"/>
          <p:cNvSpPr/>
          <p:nvPr/>
        </p:nvSpPr>
        <p:spPr bwMode="auto">
          <a:xfrm>
            <a:off x="2442021" y="2060810"/>
            <a:ext cx="385567" cy="38756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51" name="Rounded Rectangle 50"/>
          <p:cNvSpPr/>
          <p:nvPr/>
        </p:nvSpPr>
        <p:spPr bwMode="auto">
          <a:xfrm>
            <a:off x="2899865" y="206081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2" name="Rounded Rectangle 51"/>
          <p:cNvSpPr/>
          <p:nvPr/>
        </p:nvSpPr>
        <p:spPr bwMode="auto">
          <a:xfrm>
            <a:off x="3352102" y="206081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53" name="Straight Arrow Connector 52"/>
          <p:cNvCxnSpPr>
            <a:stCxn id="50" idx="2"/>
            <a:endCxn id="49" idx="1"/>
          </p:cNvCxnSpPr>
          <p:nvPr/>
        </p:nvCxnSpPr>
        <p:spPr bwMode="auto">
          <a:xfrm>
            <a:off x="2634805" y="244837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stCxn id="51" idx="2"/>
            <a:endCxn id="49" idx="0"/>
          </p:cNvCxnSpPr>
          <p:nvPr/>
        </p:nvCxnSpPr>
        <p:spPr bwMode="auto">
          <a:xfrm>
            <a:off x="3092649" y="244457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5" name="Straight Arrow Connector 54"/>
          <p:cNvCxnSpPr>
            <a:stCxn id="52" idx="2"/>
            <a:endCxn id="49" idx="7"/>
          </p:cNvCxnSpPr>
          <p:nvPr/>
        </p:nvCxnSpPr>
        <p:spPr bwMode="auto">
          <a:xfrm flipH="1">
            <a:off x="3346396" y="244457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6" name="Oval 55"/>
          <p:cNvSpPr/>
          <p:nvPr/>
        </p:nvSpPr>
        <p:spPr bwMode="auto">
          <a:xfrm>
            <a:off x="4260850" y="2636890"/>
            <a:ext cx="688976" cy="64809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kumimoji="0" lang="en-US" sz="12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0M</a:t>
            </a:r>
          </a:p>
        </p:txBody>
      </p:sp>
      <p:sp>
        <p:nvSpPr>
          <p:cNvPr id="57" name="Rounded Rectangle 56"/>
          <p:cNvSpPr/>
          <p:nvPr/>
        </p:nvSpPr>
        <p:spPr bwMode="auto">
          <a:xfrm>
            <a:off x="3944553" y="2060810"/>
            <a:ext cx="385567" cy="38756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402397" y="206081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9" name="Rounded Rectangle 58"/>
          <p:cNvSpPr/>
          <p:nvPr/>
        </p:nvSpPr>
        <p:spPr bwMode="auto">
          <a:xfrm>
            <a:off x="4854634" y="206081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60" name="Straight Arrow Connector 59"/>
          <p:cNvCxnSpPr>
            <a:stCxn id="57" idx="2"/>
            <a:endCxn id="56" idx="1"/>
          </p:cNvCxnSpPr>
          <p:nvPr/>
        </p:nvCxnSpPr>
        <p:spPr bwMode="auto">
          <a:xfrm>
            <a:off x="4137337" y="244837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Straight Arrow Connector 60"/>
          <p:cNvCxnSpPr>
            <a:stCxn id="58" idx="2"/>
            <a:endCxn id="56" idx="0"/>
          </p:cNvCxnSpPr>
          <p:nvPr/>
        </p:nvCxnSpPr>
        <p:spPr bwMode="auto">
          <a:xfrm>
            <a:off x="4595181" y="244457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>
            <a:stCxn id="59" idx="2"/>
            <a:endCxn id="56" idx="7"/>
          </p:cNvCxnSpPr>
          <p:nvPr/>
        </p:nvCxnSpPr>
        <p:spPr bwMode="auto">
          <a:xfrm flipH="1">
            <a:off x="4848928" y="244457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0" name="Oval 69"/>
          <p:cNvSpPr/>
          <p:nvPr/>
        </p:nvSpPr>
        <p:spPr bwMode="auto">
          <a:xfrm>
            <a:off x="1259540" y="4005080"/>
            <a:ext cx="688976" cy="64809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1" name="Rounded Rectangle 70"/>
          <p:cNvSpPr/>
          <p:nvPr/>
        </p:nvSpPr>
        <p:spPr bwMode="auto">
          <a:xfrm>
            <a:off x="943243" y="3429000"/>
            <a:ext cx="385567" cy="38756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72" name="Rounded Rectangle 71"/>
          <p:cNvSpPr/>
          <p:nvPr/>
        </p:nvSpPr>
        <p:spPr bwMode="auto">
          <a:xfrm>
            <a:off x="1401087" y="342900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1853324" y="342900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74" name="Straight Arrow Connector 73"/>
          <p:cNvCxnSpPr>
            <a:stCxn id="71" idx="2"/>
            <a:endCxn id="70" idx="1"/>
          </p:cNvCxnSpPr>
          <p:nvPr/>
        </p:nvCxnSpPr>
        <p:spPr bwMode="auto">
          <a:xfrm>
            <a:off x="1136027" y="381656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5" name="Straight Arrow Connector 74"/>
          <p:cNvCxnSpPr>
            <a:stCxn id="72" idx="2"/>
            <a:endCxn id="70" idx="0"/>
          </p:cNvCxnSpPr>
          <p:nvPr/>
        </p:nvCxnSpPr>
        <p:spPr bwMode="auto">
          <a:xfrm>
            <a:off x="1593871" y="381276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6" name="Straight Arrow Connector 75"/>
          <p:cNvCxnSpPr>
            <a:stCxn id="73" idx="2"/>
            <a:endCxn id="70" idx="7"/>
          </p:cNvCxnSpPr>
          <p:nvPr/>
        </p:nvCxnSpPr>
        <p:spPr bwMode="auto">
          <a:xfrm flipH="1">
            <a:off x="1847618" y="381276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7" name="Oval 76"/>
          <p:cNvSpPr/>
          <p:nvPr/>
        </p:nvSpPr>
        <p:spPr bwMode="auto">
          <a:xfrm>
            <a:off x="2758318" y="4005080"/>
            <a:ext cx="688976" cy="64809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8" name="Rounded Rectangle 77"/>
          <p:cNvSpPr/>
          <p:nvPr/>
        </p:nvSpPr>
        <p:spPr bwMode="auto">
          <a:xfrm>
            <a:off x="2442021" y="3429000"/>
            <a:ext cx="385567" cy="38756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79" name="Rounded Rectangle 78"/>
          <p:cNvSpPr/>
          <p:nvPr/>
        </p:nvSpPr>
        <p:spPr bwMode="auto">
          <a:xfrm>
            <a:off x="2899865" y="342900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0" name="Rounded Rectangle 79"/>
          <p:cNvSpPr/>
          <p:nvPr/>
        </p:nvSpPr>
        <p:spPr bwMode="auto">
          <a:xfrm>
            <a:off x="3352102" y="342900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1" name="Straight Arrow Connector 80"/>
          <p:cNvCxnSpPr>
            <a:stCxn id="78" idx="2"/>
            <a:endCxn id="77" idx="1"/>
          </p:cNvCxnSpPr>
          <p:nvPr/>
        </p:nvCxnSpPr>
        <p:spPr bwMode="auto">
          <a:xfrm>
            <a:off x="2634805" y="381656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2" name="Straight Arrow Connector 81"/>
          <p:cNvCxnSpPr>
            <a:stCxn id="79" idx="2"/>
            <a:endCxn id="77" idx="0"/>
          </p:cNvCxnSpPr>
          <p:nvPr/>
        </p:nvCxnSpPr>
        <p:spPr bwMode="auto">
          <a:xfrm>
            <a:off x="3092649" y="381276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3" name="Straight Arrow Connector 82"/>
          <p:cNvCxnSpPr>
            <a:stCxn id="80" idx="2"/>
            <a:endCxn id="77" idx="7"/>
          </p:cNvCxnSpPr>
          <p:nvPr/>
        </p:nvCxnSpPr>
        <p:spPr bwMode="auto">
          <a:xfrm flipH="1">
            <a:off x="3346396" y="381276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4" name="Oval 83"/>
          <p:cNvSpPr/>
          <p:nvPr/>
        </p:nvSpPr>
        <p:spPr bwMode="auto">
          <a:xfrm>
            <a:off x="4260850" y="4005080"/>
            <a:ext cx="688976" cy="64809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baseline="-250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5" name="Rounded Rectangle 84"/>
          <p:cNvSpPr/>
          <p:nvPr/>
        </p:nvSpPr>
        <p:spPr bwMode="auto">
          <a:xfrm>
            <a:off x="3944553" y="3429000"/>
            <a:ext cx="385567" cy="38756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86" name="Rounded Rectangle 85"/>
          <p:cNvSpPr/>
          <p:nvPr/>
        </p:nvSpPr>
        <p:spPr bwMode="auto">
          <a:xfrm>
            <a:off x="4402397" y="342900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4854634" y="342900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8" name="Straight Arrow Connector 87"/>
          <p:cNvCxnSpPr>
            <a:stCxn id="85" idx="2"/>
            <a:endCxn id="84" idx="1"/>
          </p:cNvCxnSpPr>
          <p:nvPr/>
        </p:nvCxnSpPr>
        <p:spPr bwMode="auto">
          <a:xfrm>
            <a:off x="4137337" y="381656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9" name="Straight Arrow Connector 88"/>
          <p:cNvCxnSpPr>
            <a:stCxn id="86" idx="2"/>
            <a:endCxn id="84" idx="0"/>
          </p:cNvCxnSpPr>
          <p:nvPr/>
        </p:nvCxnSpPr>
        <p:spPr bwMode="auto">
          <a:xfrm>
            <a:off x="4595181" y="381276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0" name="Straight Arrow Connector 89"/>
          <p:cNvCxnSpPr>
            <a:stCxn id="87" idx="2"/>
            <a:endCxn id="84" idx="7"/>
          </p:cNvCxnSpPr>
          <p:nvPr/>
        </p:nvCxnSpPr>
        <p:spPr bwMode="auto">
          <a:xfrm flipH="1">
            <a:off x="4848928" y="381276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1" name="Oval 90"/>
          <p:cNvSpPr/>
          <p:nvPr/>
        </p:nvSpPr>
        <p:spPr bwMode="auto">
          <a:xfrm>
            <a:off x="1259540" y="5373270"/>
            <a:ext cx="688976" cy="64809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lang="en-US" sz="1200" baseline="-25000" dirty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N</a:t>
            </a:r>
            <a:r>
              <a:rPr kumimoji="0" lang="en-US" sz="12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0</a:t>
            </a:r>
          </a:p>
        </p:txBody>
      </p:sp>
      <p:sp>
        <p:nvSpPr>
          <p:cNvPr id="92" name="Rounded Rectangle 91"/>
          <p:cNvSpPr/>
          <p:nvPr/>
        </p:nvSpPr>
        <p:spPr bwMode="auto">
          <a:xfrm>
            <a:off x="943243" y="4797190"/>
            <a:ext cx="385567" cy="38756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93" name="Rounded Rectangle 92"/>
          <p:cNvSpPr/>
          <p:nvPr/>
        </p:nvSpPr>
        <p:spPr bwMode="auto">
          <a:xfrm>
            <a:off x="1401087" y="479719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4" name="Rounded Rectangle 93"/>
          <p:cNvSpPr/>
          <p:nvPr/>
        </p:nvSpPr>
        <p:spPr bwMode="auto">
          <a:xfrm>
            <a:off x="1853324" y="479719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95" name="Straight Arrow Connector 94"/>
          <p:cNvCxnSpPr>
            <a:stCxn id="92" idx="2"/>
            <a:endCxn id="91" idx="1"/>
          </p:cNvCxnSpPr>
          <p:nvPr/>
        </p:nvCxnSpPr>
        <p:spPr bwMode="auto">
          <a:xfrm>
            <a:off x="1136027" y="518475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6" name="Straight Arrow Connector 95"/>
          <p:cNvCxnSpPr>
            <a:stCxn id="93" idx="2"/>
            <a:endCxn id="91" idx="0"/>
          </p:cNvCxnSpPr>
          <p:nvPr/>
        </p:nvCxnSpPr>
        <p:spPr bwMode="auto">
          <a:xfrm>
            <a:off x="1593871" y="518095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7" name="Straight Arrow Connector 96"/>
          <p:cNvCxnSpPr>
            <a:stCxn id="94" idx="2"/>
            <a:endCxn id="91" idx="7"/>
          </p:cNvCxnSpPr>
          <p:nvPr/>
        </p:nvCxnSpPr>
        <p:spPr bwMode="auto">
          <a:xfrm flipH="1">
            <a:off x="1847618" y="518095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8" name="Oval 97"/>
          <p:cNvSpPr/>
          <p:nvPr/>
        </p:nvSpPr>
        <p:spPr bwMode="auto">
          <a:xfrm>
            <a:off x="2758318" y="5373270"/>
            <a:ext cx="688976" cy="64809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9" name="Rounded Rectangle 98"/>
          <p:cNvSpPr/>
          <p:nvPr/>
        </p:nvSpPr>
        <p:spPr bwMode="auto">
          <a:xfrm>
            <a:off x="2442021" y="4797190"/>
            <a:ext cx="385567" cy="38756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00" name="Rounded Rectangle 99"/>
          <p:cNvSpPr/>
          <p:nvPr/>
        </p:nvSpPr>
        <p:spPr bwMode="auto">
          <a:xfrm>
            <a:off x="2899865" y="479719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1" name="Rounded Rectangle 100"/>
          <p:cNvSpPr/>
          <p:nvPr/>
        </p:nvSpPr>
        <p:spPr bwMode="auto">
          <a:xfrm>
            <a:off x="3352102" y="479719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02" name="Straight Arrow Connector 101"/>
          <p:cNvCxnSpPr>
            <a:stCxn id="99" idx="2"/>
            <a:endCxn id="98" idx="1"/>
          </p:cNvCxnSpPr>
          <p:nvPr/>
        </p:nvCxnSpPr>
        <p:spPr bwMode="auto">
          <a:xfrm>
            <a:off x="2634805" y="518475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3" name="Straight Arrow Connector 102"/>
          <p:cNvCxnSpPr>
            <a:stCxn id="100" idx="2"/>
            <a:endCxn id="98" idx="0"/>
          </p:cNvCxnSpPr>
          <p:nvPr/>
        </p:nvCxnSpPr>
        <p:spPr bwMode="auto">
          <a:xfrm>
            <a:off x="3092649" y="518095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Straight Arrow Connector 103"/>
          <p:cNvCxnSpPr>
            <a:stCxn id="101" idx="2"/>
            <a:endCxn id="98" idx="7"/>
          </p:cNvCxnSpPr>
          <p:nvPr/>
        </p:nvCxnSpPr>
        <p:spPr bwMode="auto">
          <a:xfrm flipH="1">
            <a:off x="3346396" y="518095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5" name="Oval 104"/>
          <p:cNvSpPr/>
          <p:nvPr/>
        </p:nvSpPr>
        <p:spPr bwMode="auto">
          <a:xfrm>
            <a:off x="4260850" y="5373270"/>
            <a:ext cx="688976" cy="64809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lang="en-US" sz="1200" baseline="-250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NM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6" name="Rounded Rectangle 105"/>
          <p:cNvSpPr/>
          <p:nvPr/>
        </p:nvSpPr>
        <p:spPr bwMode="auto">
          <a:xfrm>
            <a:off x="3944553" y="4797190"/>
            <a:ext cx="385567" cy="387569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07" name="Rounded Rectangle 106"/>
          <p:cNvSpPr/>
          <p:nvPr/>
        </p:nvSpPr>
        <p:spPr bwMode="auto">
          <a:xfrm>
            <a:off x="4402397" y="479719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8" name="Rounded Rectangle 107"/>
          <p:cNvSpPr/>
          <p:nvPr/>
        </p:nvSpPr>
        <p:spPr bwMode="auto">
          <a:xfrm>
            <a:off x="4854634" y="4797190"/>
            <a:ext cx="385567" cy="38376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09" name="Straight Arrow Connector 108"/>
          <p:cNvCxnSpPr>
            <a:stCxn id="106" idx="2"/>
            <a:endCxn id="105" idx="1"/>
          </p:cNvCxnSpPr>
          <p:nvPr/>
        </p:nvCxnSpPr>
        <p:spPr bwMode="auto">
          <a:xfrm>
            <a:off x="4137337" y="518475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0" name="Straight Arrow Connector 109"/>
          <p:cNvCxnSpPr>
            <a:stCxn id="107" idx="2"/>
            <a:endCxn id="105" idx="0"/>
          </p:cNvCxnSpPr>
          <p:nvPr/>
        </p:nvCxnSpPr>
        <p:spPr bwMode="auto">
          <a:xfrm>
            <a:off x="4595181" y="518095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1" name="Straight Arrow Connector 110"/>
          <p:cNvCxnSpPr>
            <a:stCxn id="108" idx="2"/>
            <a:endCxn id="105" idx="7"/>
          </p:cNvCxnSpPr>
          <p:nvPr/>
        </p:nvCxnSpPr>
        <p:spPr bwMode="auto">
          <a:xfrm flipH="1">
            <a:off x="4848928" y="518095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2" name="Left Arrow Callout 111"/>
          <p:cNvSpPr/>
          <p:nvPr/>
        </p:nvSpPr>
        <p:spPr bwMode="auto">
          <a:xfrm>
            <a:off x="5240200" y="2514599"/>
            <a:ext cx="3652400" cy="853661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7420"/>
            </a:avLst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A single 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joint probability distribution is associated with each </a:t>
            </a:r>
            <a:r>
              <a:rPr kumimoji="0" lang="en-US" sz="16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superpixel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in a regular grid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3" name="Cloud Callout 112"/>
          <p:cNvSpPr/>
          <p:nvPr/>
        </p:nvSpPr>
        <p:spPr bwMode="auto">
          <a:xfrm>
            <a:off x="6156220" y="94219"/>
            <a:ext cx="2887702" cy="1501531"/>
          </a:xfrm>
          <a:prstGeom prst="cloudCallout">
            <a:avLst>
              <a:gd name="adj1" fmla="val -77177"/>
              <a:gd name="adj2" fmla="val 76475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 smtClean="0">
                <a:solidFill>
                  <a:schemeClr val="bg1">
                    <a:lumMod val="75000"/>
                  </a:schemeClr>
                </a:solidFill>
                <a:latin typeface="Arial" charset="0"/>
                <a:ea typeface="ＭＳ Ｐゴシック" pitchFamily="1" charset="-128"/>
              </a:rPr>
              <a:t>Class assignments only depend on features not on other </a:t>
            </a:r>
            <a:r>
              <a:rPr lang="en-US" sz="1600" dirty="0" err="1" smtClean="0">
                <a:solidFill>
                  <a:schemeClr val="bg1">
                    <a:lumMod val="75000"/>
                  </a:schemeClr>
                </a:solidFill>
                <a:latin typeface="Arial" charset="0"/>
                <a:ea typeface="ＭＳ Ｐゴシック" pitchFamily="1" charset="-128"/>
              </a:rPr>
              <a:t>superpixels</a:t>
            </a:r>
            <a:endParaRPr lang="en-US" sz="1600" dirty="0">
              <a:solidFill>
                <a:schemeClr val="bg1">
                  <a:lumMod val="75000"/>
                </a:schemeClr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9031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sp>
        <p:nvSpPr>
          <p:cNvPr id="2" name="Oval 1"/>
          <p:cNvSpPr/>
          <p:nvPr/>
        </p:nvSpPr>
        <p:spPr bwMode="auto">
          <a:xfrm>
            <a:off x="1259540" y="263689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kumimoji="0" lang="en-US" sz="12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00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943243" y="206081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1401087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1853324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7" name="Straight Arrow Connector 16"/>
          <p:cNvCxnSpPr>
            <a:stCxn id="5" idx="2"/>
            <a:endCxn id="2" idx="1"/>
          </p:cNvCxnSpPr>
          <p:nvPr/>
        </p:nvCxnSpPr>
        <p:spPr bwMode="auto">
          <a:xfrm>
            <a:off x="1136027" y="244837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14" idx="2"/>
            <a:endCxn id="2" idx="0"/>
          </p:cNvCxnSpPr>
          <p:nvPr/>
        </p:nvCxnSpPr>
        <p:spPr bwMode="auto">
          <a:xfrm>
            <a:off x="1593871" y="244457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5" idx="2"/>
            <a:endCxn id="2" idx="7"/>
          </p:cNvCxnSpPr>
          <p:nvPr/>
        </p:nvCxnSpPr>
        <p:spPr bwMode="auto">
          <a:xfrm flipH="1">
            <a:off x="1847618" y="244457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9" name="Oval 48"/>
          <p:cNvSpPr/>
          <p:nvPr/>
        </p:nvSpPr>
        <p:spPr bwMode="auto">
          <a:xfrm>
            <a:off x="2758318" y="263689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0" name="Rounded Rectangle 49"/>
          <p:cNvSpPr/>
          <p:nvPr/>
        </p:nvSpPr>
        <p:spPr bwMode="auto">
          <a:xfrm>
            <a:off x="2442021" y="206081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51" name="Rounded Rectangle 50"/>
          <p:cNvSpPr/>
          <p:nvPr/>
        </p:nvSpPr>
        <p:spPr bwMode="auto">
          <a:xfrm>
            <a:off x="2899865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2" name="Rounded Rectangle 51"/>
          <p:cNvSpPr/>
          <p:nvPr/>
        </p:nvSpPr>
        <p:spPr bwMode="auto">
          <a:xfrm>
            <a:off x="3352102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53" name="Straight Arrow Connector 52"/>
          <p:cNvCxnSpPr>
            <a:stCxn id="50" idx="2"/>
            <a:endCxn id="49" idx="1"/>
          </p:cNvCxnSpPr>
          <p:nvPr/>
        </p:nvCxnSpPr>
        <p:spPr bwMode="auto">
          <a:xfrm>
            <a:off x="2634805" y="244837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stCxn id="51" idx="2"/>
            <a:endCxn id="49" idx="0"/>
          </p:cNvCxnSpPr>
          <p:nvPr/>
        </p:nvCxnSpPr>
        <p:spPr bwMode="auto">
          <a:xfrm>
            <a:off x="3092649" y="244457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5" name="Straight Arrow Connector 54"/>
          <p:cNvCxnSpPr>
            <a:stCxn id="52" idx="2"/>
            <a:endCxn id="49" idx="7"/>
          </p:cNvCxnSpPr>
          <p:nvPr/>
        </p:nvCxnSpPr>
        <p:spPr bwMode="auto">
          <a:xfrm flipH="1">
            <a:off x="3346396" y="244457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6" name="Oval 55"/>
          <p:cNvSpPr/>
          <p:nvPr/>
        </p:nvSpPr>
        <p:spPr bwMode="auto">
          <a:xfrm>
            <a:off x="4260850" y="263689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kumimoji="0" lang="en-US" sz="12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0M</a:t>
            </a:r>
          </a:p>
        </p:txBody>
      </p:sp>
      <p:sp>
        <p:nvSpPr>
          <p:cNvPr id="57" name="Rounded Rectangle 56"/>
          <p:cNvSpPr/>
          <p:nvPr/>
        </p:nvSpPr>
        <p:spPr bwMode="auto">
          <a:xfrm>
            <a:off x="3944553" y="206081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402397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9" name="Rounded Rectangle 58"/>
          <p:cNvSpPr/>
          <p:nvPr/>
        </p:nvSpPr>
        <p:spPr bwMode="auto">
          <a:xfrm>
            <a:off x="4854634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60" name="Straight Arrow Connector 59"/>
          <p:cNvCxnSpPr>
            <a:stCxn id="57" idx="2"/>
            <a:endCxn id="56" idx="1"/>
          </p:cNvCxnSpPr>
          <p:nvPr/>
        </p:nvCxnSpPr>
        <p:spPr bwMode="auto">
          <a:xfrm>
            <a:off x="4137337" y="244837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Straight Arrow Connector 60"/>
          <p:cNvCxnSpPr>
            <a:stCxn id="58" idx="2"/>
            <a:endCxn id="56" idx="0"/>
          </p:cNvCxnSpPr>
          <p:nvPr/>
        </p:nvCxnSpPr>
        <p:spPr bwMode="auto">
          <a:xfrm>
            <a:off x="4595181" y="244457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>
            <a:stCxn id="59" idx="2"/>
            <a:endCxn id="56" idx="7"/>
          </p:cNvCxnSpPr>
          <p:nvPr/>
        </p:nvCxnSpPr>
        <p:spPr bwMode="auto">
          <a:xfrm flipH="1">
            <a:off x="4848928" y="244457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0" name="Oval 69"/>
          <p:cNvSpPr/>
          <p:nvPr/>
        </p:nvSpPr>
        <p:spPr bwMode="auto">
          <a:xfrm>
            <a:off x="1259540" y="400508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1" name="Rounded Rectangle 70"/>
          <p:cNvSpPr/>
          <p:nvPr/>
        </p:nvSpPr>
        <p:spPr bwMode="auto">
          <a:xfrm>
            <a:off x="943243" y="342900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72" name="Rounded Rectangle 71"/>
          <p:cNvSpPr/>
          <p:nvPr/>
        </p:nvSpPr>
        <p:spPr bwMode="auto">
          <a:xfrm>
            <a:off x="1401087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1853324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74" name="Straight Arrow Connector 73"/>
          <p:cNvCxnSpPr>
            <a:stCxn id="71" idx="2"/>
            <a:endCxn id="70" idx="1"/>
          </p:cNvCxnSpPr>
          <p:nvPr/>
        </p:nvCxnSpPr>
        <p:spPr bwMode="auto">
          <a:xfrm>
            <a:off x="1136027" y="381656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5" name="Straight Arrow Connector 74"/>
          <p:cNvCxnSpPr>
            <a:stCxn id="72" idx="2"/>
            <a:endCxn id="70" idx="0"/>
          </p:cNvCxnSpPr>
          <p:nvPr/>
        </p:nvCxnSpPr>
        <p:spPr bwMode="auto">
          <a:xfrm>
            <a:off x="1593871" y="381276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6" name="Straight Arrow Connector 75"/>
          <p:cNvCxnSpPr>
            <a:stCxn id="73" idx="2"/>
            <a:endCxn id="70" idx="7"/>
          </p:cNvCxnSpPr>
          <p:nvPr/>
        </p:nvCxnSpPr>
        <p:spPr bwMode="auto">
          <a:xfrm flipH="1">
            <a:off x="1847618" y="381276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7" name="Oval 76"/>
          <p:cNvSpPr/>
          <p:nvPr/>
        </p:nvSpPr>
        <p:spPr bwMode="auto">
          <a:xfrm>
            <a:off x="2758318" y="400508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8" name="Rounded Rectangle 77"/>
          <p:cNvSpPr/>
          <p:nvPr/>
        </p:nvSpPr>
        <p:spPr bwMode="auto">
          <a:xfrm>
            <a:off x="2442021" y="342900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79" name="Rounded Rectangle 78"/>
          <p:cNvSpPr/>
          <p:nvPr/>
        </p:nvSpPr>
        <p:spPr bwMode="auto">
          <a:xfrm>
            <a:off x="2899865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0" name="Rounded Rectangle 79"/>
          <p:cNvSpPr/>
          <p:nvPr/>
        </p:nvSpPr>
        <p:spPr bwMode="auto">
          <a:xfrm>
            <a:off x="3352102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1" name="Straight Arrow Connector 80"/>
          <p:cNvCxnSpPr>
            <a:stCxn id="78" idx="2"/>
            <a:endCxn id="77" idx="1"/>
          </p:cNvCxnSpPr>
          <p:nvPr/>
        </p:nvCxnSpPr>
        <p:spPr bwMode="auto">
          <a:xfrm>
            <a:off x="2634805" y="381656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2" name="Straight Arrow Connector 81"/>
          <p:cNvCxnSpPr>
            <a:stCxn id="79" idx="2"/>
            <a:endCxn id="77" idx="0"/>
          </p:cNvCxnSpPr>
          <p:nvPr/>
        </p:nvCxnSpPr>
        <p:spPr bwMode="auto">
          <a:xfrm>
            <a:off x="3092649" y="381276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3" name="Straight Arrow Connector 82"/>
          <p:cNvCxnSpPr>
            <a:stCxn id="80" idx="2"/>
            <a:endCxn id="77" idx="7"/>
          </p:cNvCxnSpPr>
          <p:nvPr/>
        </p:nvCxnSpPr>
        <p:spPr bwMode="auto">
          <a:xfrm flipH="1">
            <a:off x="3346396" y="381276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4" name="Oval 83"/>
          <p:cNvSpPr/>
          <p:nvPr/>
        </p:nvSpPr>
        <p:spPr bwMode="auto">
          <a:xfrm>
            <a:off x="4260850" y="400508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baseline="-250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5" name="Rounded Rectangle 84"/>
          <p:cNvSpPr/>
          <p:nvPr/>
        </p:nvSpPr>
        <p:spPr bwMode="auto">
          <a:xfrm>
            <a:off x="3944553" y="342900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86" name="Rounded Rectangle 85"/>
          <p:cNvSpPr/>
          <p:nvPr/>
        </p:nvSpPr>
        <p:spPr bwMode="auto">
          <a:xfrm>
            <a:off x="4402397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4854634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8" name="Straight Arrow Connector 87"/>
          <p:cNvCxnSpPr>
            <a:stCxn id="85" idx="2"/>
            <a:endCxn id="84" idx="1"/>
          </p:cNvCxnSpPr>
          <p:nvPr/>
        </p:nvCxnSpPr>
        <p:spPr bwMode="auto">
          <a:xfrm>
            <a:off x="4137337" y="381656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9" name="Straight Arrow Connector 88"/>
          <p:cNvCxnSpPr>
            <a:stCxn id="86" idx="2"/>
            <a:endCxn id="84" idx="0"/>
          </p:cNvCxnSpPr>
          <p:nvPr/>
        </p:nvCxnSpPr>
        <p:spPr bwMode="auto">
          <a:xfrm>
            <a:off x="4595181" y="381276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0" name="Straight Arrow Connector 89"/>
          <p:cNvCxnSpPr>
            <a:stCxn id="87" idx="2"/>
            <a:endCxn id="84" idx="7"/>
          </p:cNvCxnSpPr>
          <p:nvPr/>
        </p:nvCxnSpPr>
        <p:spPr bwMode="auto">
          <a:xfrm flipH="1">
            <a:off x="4848928" y="381276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1" name="Oval 90"/>
          <p:cNvSpPr/>
          <p:nvPr/>
        </p:nvSpPr>
        <p:spPr bwMode="auto">
          <a:xfrm>
            <a:off x="1259540" y="537327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lang="en-US" sz="1200" baseline="-25000" dirty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N</a:t>
            </a:r>
            <a:r>
              <a:rPr kumimoji="0" lang="en-US" sz="12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0</a:t>
            </a:r>
          </a:p>
        </p:txBody>
      </p:sp>
      <p:sp>
        <p:nvSpPr>
          <p:cNvPr id="92" name="Rounded Rectangle 91"/>
          <p:cNvSpPr/>
          <p:nvPr/>
        </p:nvSpPr>
        <p:spPr bwMode="auto">
          <a:xfrm>
            <a:off x="943243" y="479719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93" name="Rounded Rectangle 92"/>
          <p:cNvSpPr/>
          <p:nvPr/>
        </p:nvSpPr>
        <p:spPr bwMode="auto">
          <a:xfrm>
            <a:off x="1401087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4" name="Rounded Rectangle 93"/>
          <p:cNvSpPr/>
          <p:nvPr/>
        </p:nvSpPr>
        <p:spPr bwMode="auto">
          <a:xfrm>
            <a:off x="1853324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95" name="Straight Arrow Connector 94"/>
          <p:cNvCxnSpPr>
            <a:stCxn id="92" idx="2"/>
            <a:endCxn id="91" idx="1"/>
          </p:cNvCxnSpPr>
          <p:nvPr/>
        </p:nvCxnSpPr>
        <p:spPr bwMode="auto">
          <a:xfrm>
            <a:off x="1136027" y="518475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6" name="Straight Arrow Connector 95"/>
          <p:cNvCxnSpPr>
            <a:stCxn id="93" idx="2"/>
            <a:endCxn id="91" idx="0"/>
          </p:cNvCxnSpPr>
          <p:nvPr/>
        </p:nvCxnSpPr>
        <p:spPr bwMode="auto">
          <a:xfrm>
            <a:off x="1593871" y="518095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7" name="Straight Arrow Connector 96"/>
          <p:cNvCxnSpPr>
            <a:stCxn id="94" idx="2"/>
            <a:endCxn id="91" idx="7"/>
          </p:cNvCxnSpPr>
          <p:nvPr/>
        </p:nvCxnSpPr>
        <p:spPr bwMode="auto">
          <a:xfrm flipH="1">
            <a:off x="1847618" y="518095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8" name="Oval 97"/>
          <p:cNvSpPr/>
          <p:nvPr/>
        </p:nvSpPr>
        <p:spPr bwMode="auto">
          <a:xfrm>
            <a:off x="2758318" y="537327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9" name="Rounded Rectangle 98"/>
          <p:cNvSpPr/>
          <p:nvPr/>
        </p:nvSpPr>
        <p:spPr bwMode="auto">
          <a:xfrm>
            <a:off x="2442021" y="479719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00" name="Rounded Rectangle 99"/>
          <p:cNvSpPr/>
          <p:nvPr/>
        </p:nvSpPr>
        <p:spPr bwMode="auto">
          <a:xfrm>
            <a:off x="2899865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1" name="Rounded Rectangle 100"/>
          <p:cNvSpPr/>
          <p:nvPr/>
        </p:nvSpPr>
        <p:spPr bwMode="auto">
          <a:xfrm>
            <a:off x="3352102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02" name="Straight Arrow Connector 101"/>
          <p:cNvCxnSpPr>
            <a:stCxn id="99" idx="2"/>
            <a:endCxn id="98" idx="1"/>
          </p:cNvCxnSpPr>
          <p:nvPr/>
        </p:nvCxnSpPr>
        <p:spPr bwMode="auto">
          <a:xfrm>
            <a:off x="2634805" y="518475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3" name="Straight Arrow Connector 102"/>
          <p:cNvCxnSpPr>
            <a:stCxn id="100" idx="2"/>
            <a:endCxn id="98" idx="0"/>
          </p:cNvCxnSpPr>
          <p:nvPr/>
        </p:nvCxnSpPr>
        <p:spPr bwMode="auto">
          <a:xfrm>
            <a:off x="3092649" y="518095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Straight Arrow Connector 103"/>
          <p:cNvCxnSpPr>
            <a:stCxn id="101" idx="2"/>
            <a:endCxn id="98" idx="7"/>
          </p:cNvCxnSpPr>
          <p:nvPr/>
        </p:nvCxnSpPr>
        <p:spPr bwMode="auto">
          <a:xfrm flipH="1">
            <a:off x="3346396" y="518095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5" name="Oval 104"/>
          <p:cNvSpPr/>
          <p:nvPr/>
        </p:nvSpPr>
        <p:spPr bwMode="auto">
          <a:xfrm>
            <a:off x="4260850" y="537327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lang="en-US" sz="1200" baseline="-250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NM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6" name="Rounded Rectangle 105"/>
          <p:cNvSpPr/>
          <p:nvPr/>
        </p:nvSpPr>
        <p:spPr bwMode="auto">
          <a:xfrm>
            <a:off x="3944553" y="479719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07" name="Rounded Rectangle 106"/>
          <p:cNvSpPr/>
          <p:nvPr/>
        </p:nvSpPr>
        <p:spPr bwMode="auto">
          <a:xfrm>
            <a:off x="4402397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8" name="Rounded Rectangle 107"/>
          <p:cNvSpPr/>
          <p:nvPr/>
        </p:nvSpPr>
        <p:spPr bwMode="auto">
          <a:xfrm>
            <a:off x="4854634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09" name="Straight Arrow Connector 108"/>
          <p:cNvCxnSpPr>
            <a:stCxn id="106" idx="2"/>
            <a:endCxn id="105" idx="1"/>
          </p:cNvCxnSpPr>
          <p:nvPr/>
        </p:nvCxnSpPr>
        <p:spPr bwMode="auto">
          <a:xfrm>
            <a:off x="4137337" y="518475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0" name="Straight Arrow Connector 109"/>
          <p:cNvCxnSpPr>
            <a:stCxn id="107" idx="2"/>
            <a:endCxn id="105" idx="0"/>
          </p:cNvCxnSpPr>
          <p:nvPr/>
        </p:nvCxnSpPr>
        <p:spPr bwMode="auto">
          <a:xfrm>
            <a:off x="4595181" y="518095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1" name="Straight Arrow Connector 110"/>
          <p:cNvCxnSpPr>
            <a:stCxn id="108" idx="2"/>
            <a:endCxn id="105" idx="7"/>
          </p:cNvCxnSpPr>
          <p:nvPr/>
        </p:nvCxnSpPr>
        <p:spPr bwMode="auto">
          <a:xfrm flipH="1">
            <a:off x="4848928" y="518095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2" name="Left Arrow Callout 111"/>
          <p:cNvSpPr/>
          <p:nvPr/>
        </p:nvSpPr>
        <p:spPr bwMode="auto">
          <a:xfrm>
            <a:off x="5240200" y="2343060"/>
            <a:ext cx="3652400" cy="130197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7420"/>
            </a:avLst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Now the probability distribution for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each </a:t>
            </a:r>
            <a:r>
              <a:rPr kumimoji="0" lang="en-US" sz="16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superpixel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over all classes and features also depends on class </a:t>
            </a:r>
            <a:r>
              <a:rPr lang="en-US" sz="16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assignments of 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neighboring </a:t>
            </a:r>
            <a:r>
              <a:rPr kumimoji="0" lang="en-US" sz="16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superpixels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7" name="Straight Connector 6"/>
          <p:cNvCxnSpPr>
            <a:stCxn id="2" idx="4"/>
            <a:endCxn id="70" idx="0"/>
          </p:cNvCxnSpPr>
          <p:nvPr/>
        </p:nvCxnSpPr>
        <p:spPr bwMode="auto">
          <a:xfrm>
            <a:off x="1604028" y="3284980"/>
            <a:ext cx="0" cy="720100"/>
          </a:xfrm>
          <a:prstGeom prst="lin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2" idx="6"/>
            <a:endCxn id="49" idx="2"/>
          </p:cNvCxnSpPr>
          <p:nvPr/>
        </p:nvCxnSpPr>
        <p:spPr bwMode="auto">
          <a:xfrm>
            <a:off x="1948516" y="2960935"/>
            <a:ext cx="80980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>
            <a:stCxn id="49" idx="6"/>
            <a:endCxn id="56" idx="2"/>
          </p:cNvCxnSpPr>
          <p:nvPr/>
        </p:nvCxnSpPr>
        <p:spPr bwMode="auto">
          <a:xfrm>
            <a:off x="3447294" y="2960935"/>
            <a:ext cx="8135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>
            <a:stCxn id="49" idx="4"/>
            <a:endCxn id="77" idx="0"/>
          </p:cNvCxnSpPr>
          <p:nvPr/>
        </p:nvCxnSpPr>
        <p:spPr bwMode="auto">
          <a:xfrm>
            <a:off x="3102806" y="328498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>
            <a:stCxn id="56" idx="4"/>
            <a:endCxn id="84" idx="0"/>
          </p:cNvCxnSpPr>
          <p:nvPr/>
        </p:nvCxnSpPr>
        <p:spPr bwMode="auto">
          <a:xfrm>
            <a:off x="4605338" y="328498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>
            <a:stCxn id="70" idx="6"/>
            <a:endCxn id="77" idx="2"/>
          </p:cNvCxnSpPr>
          <p:nvPr/>
        </p:nvCxnSpPr>
        <p:spPr bwMode="auto">
          <a:xfrm>
            <a:off x="1948516" y="4329125"/>
            <a:ext cx="80980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stCxn id="77" idx="6"/>
            <a:endCxn id="84" idx="2"/>
          </p:cNvCxnSpPr>
          <p:nvPr/>
        </p:nvCxnSpPr>
        <p:spPr bwMode="auto">
          <a:xfrm>
            <a:off x="3447294" y="4329125"/>
            <a:ext cx="8135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>
            <a:stCxn id="98" idx="6"/>
            <a:endCxn id="105" idx="2"/>
          </p:cNvCxnSpPr>
          <p:nvPr/>
        </p:nvCxnSpPr>
        <p:spPr bwMode="auto">
          <a:xfrm>
            <a:off x="3447294" y="5697315"/>
            <a:ext cx="8135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Straight Connector 27"/>
          <p:cNvCxnSpPr>
            <a:stCxn id="84" idx="4"/>
            <a:endCxn id="105" idx="0"/>
          </p:cNvCxnSpPr>
          <p:nvPr/>
        </p:nvCxnSpPr>
        <p:spPr bwMode="auto">
          <a:xfrm>
            <a:off x="4605338" y="465317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Straight Connector 29"/>
          <p:cNvCxnSpPr>
            <a:stCxn id="77" idx="4"/>
            <a:endCxn id="98" idx="0"/>
          </p:cNvCxnSpPr>
          <p:nvPr/>
        </p:nvCxnSpPr>
        <p:spPr bwMode="auto">
          <a:xfrm>
            <a:off x="3102806" y="465317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/>
          <p:cNvCxnSpPr>
            <a:stCxn id="98" idx="2"/>
            <a:endCxn id="91" idx="6"/>
          </p:cNvCxnSpPr>
          <p:nvPr/>
        </p:nvCxnSpPr>
        <p:spPr bwMode="auto">
          <a:xfrm flipH="1">
            <a:off x="1948516" y="5697315"/>
            <a:ext cx="80980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Straight Connector 33"/>
          <p:cNvCxnSpPr>
            <a:stCxn id="70" idx="4"/>
            <a:endCxn id="91" idx="0"/>
          </p:cNvCxnSpPr>
          <p:nvPr/>
        </p:nvCxnSpPr>
        <p:spPr bwMode="auto">
          <a:xfrm>
            <a:off x="1604028" y="465317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922" y="3027119"/>
            <a:ext cx="1953008" cy="260401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862335"/>
              </p:ext>
            </p:extLst>
          </p:nvPr>
        </p:nvGraphicFramePr>
        <p:xfrm>
          <a:off x="5500685" y="4099991"/>
          <a:ext cx="3463925" cy="1735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9" name="Equation" r:id="rId4" imgW="1676400" imgH="838200" progId="Equation.3">
                  <p:embed/>
                </p:oleObj>
              </mc:Choice>
              <mc:Fallback>
                <p:oleObj name="Equation" r:id="rId4" imgW="1676400" imgH="838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500685" y="4099991"/>
                        <a:ext cx="3463925" cy="1735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367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sp>
        <p:nvSpPr>
          <p:cNvPr id="2" name="Oval 1"/>
          <p:cNvSpPr/>
          <p:nvPr/>
        </p:nvSpPr>
        <p:spPr bwMode="auto">
          <a:xfrm>
            <a:off x="1259540" y="263689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kumimoji="0" lang="en-US" sz="12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00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943243" y="206081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4" name="Rounded Rectangle 13"/>
          <p:cNvSpPr/>
          <p:nvPr/>
        </p:nvSpPr>
        <p:spPr bwMode="auto">
          <a:xfrm>
            <a:off x="1401087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1853324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7" name="Straight Arrow Connector 16"/>
          <p:cNvCxnSpPr>
            <a:stCxn id="5" idx="2"/>
            <a:endCxn id="2" idx="1"/>
          </p:cNvCxnSpPr>
          <p:nvPr/>
        </p:nvCxnSpPr>
        <p:spPr bwMode="auto">
          <a:xfrm>
            <a:off x="1136027" y="244837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Straight Arrow Connector 23"/>
          <p:cNvCxnSpPr>
            <a:stCxn id="14" idx="2"/>
            <a:endCxn id="2" idx="0"/>
          </p:cNvCxnSpPr>
          <p:nvPr/>
        </p:nvCxnSpPr>
        <p:spPr bwMode="auto">
          <a:xfrm>
            <a:off x="1593871" y="244457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6" name="Straight Arrow Connector 25"/>
          <p:cNvCxnSpPr>
            <a:stCxn id="15" idx="2"/>
            <a:endCxn id="2" idx="7"/>
          </p:cNvCxnSpPr>
          <p:nvPr/>
        </p:nvCxnSpPr>
        <p:spPr bwMode="auto">
          <a:xfrm flipH="1">
            <a:off x="1847618" y="244457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9" name="Oval 48"/>
          <p:cNvSpPr/>
          <p:nvPr/>
        </p:nvSpPr>
        <p:spPr bwMode="auto">
          <a:xfrm>
            <a:off x="2758318" y="263689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0" name="Rounded Rectangle 49"/>
          <p:cNvSpPr/>
          <p:nvPr/>
        </p:nvSpPr>
        <p:spPr bwMode="auto">
          <a:xfrm>
            <a:off x="2442021" y="206081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51" name="Rounded Rectangle 50"/>
          <p:cNvSpPr/>
          <p:nvPr/>
        </p:nvSpPr>
        <p:spPr bwMode="auto">
          <a:xfrm>
            <a:off x="2899865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2" name="Rounded Rectangle 51"/>
          <p:cNvSpPr/>
          <p:nvPr/>
        </p:nvSpPr>
        <p:spPr bwMode="auto">
          <a:xfrm>
            <a:off x="3352102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53" name="Straight Arrow Connector 52"/>
          <p:cNvCxnSpPr>
            <a:stCxn id="50" idx="2"/>
            <a:endCxn id="49" idx="1"/>
          </p:cNvCxnSpPr>
          <p:nvPr/>
        </p:nvCxnSpPr>
        <p:spPr bwMode="auto">
          <a:xfrm>
            <a:off x="2634805" y="244837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stCxn id="51" idx="2"/>
            <a:endCxn id="49" idx="0"/>
          </p:cNvCxnSpPr>
          <p:nvPr/>
        </p:nvCxnSpPr>
        <p:spPr bwMode="auto">
          <a:xfrm>
            <a:off x="3092649" y="244457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5" name="Straight Arrow Connector 54"/>
          <p:cNvCxnSpPr>
            <a:stCxn id="52" idx="2"/>
            <a:endCxn id="49" idx="7"/>
          </p:cNvCxnSpPr>
          <p:nvPr/>
        </p:nvCxnSpPr>
        <p:spPr bwMode="auto">
          <a:xfrm flipH="1">
            <a:off x="3346396" y="244457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56" name="Oval 55"/>
          <p:cNvSpPr/>
          <p:nvPr/>
        </p:nvSpPr>
        <p:spPr bwMode="auto">
          <a:xfrm>
            <a:off x="4260850" y="263689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kumimoji="0" lang="en-US" sz="12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0M</a:t>
            </a:r>
          </a:p>
        </p:txBody>
      </p:sp>
      <p:sp>
        <p:nvSpPr>
          <p:cNvPr id="57" name="Rounded Rectangle 56"/>
          <p:cNvSpPr/>
          <p:nvPr/>
        </p:nvSpPr>
        <p:spPr bwMode="auto">
          <a:xfrm>
            <a:off x="3944553" y="206081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58" name="Rounded Rectangle 57"/>
          <p:cNvSpPr/>
          <p:nvPr/>
        </p:nvSpPr>
        <p:spPr bwMode="auto">
          <a:xfrm>
            <a:off x="4402397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59" name="Rounded Rectangle 58"/>
          <p:cNvSpPr/>
          <p:nvPr/>
        </p:nvSpPr>
        <p:spPr bwMode="auto">
          <a:xfrm>
            <a:off x="4854634" y="206081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60" name="Straight Arrow Connector 59"/>
          <p:cNvCxnSpPr>
            <a:stCxn id="57" idx="2"/>
            <a:endCxn id="56" idx="1"/>
          </p:cNvCxnSpPr>
          <p:nvPr/>
        </p:nvCxnSpPr>
        <p:spPr bwMode="auto">
          <a:xfrm>
            <a:off x="4137337" y="244837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1" name="Straight Arrow Connector 60"/>
          <p:cNvCxnSpPr>
            <a:stCxn id="58" idx="2"/>
            <a:endCxn id="56" idx="0"/>
          </p:cNvCxnSpPr>
          <p:nvPr/>
        </p:nvCxnSpPr>
        <p:spPr bwMode="auto">
          <a:xfrm>
            <a:off x="4595181" y="244457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2" name="Straight Arrow Connector 61"/>
          <p:cNvCxnSpPr>
            <a:stCxn id="59" idx="2"/>
            <a:endCxn id="56" idx="7"/>
          </p:cNvCxnSpPr>
          <p:nvPr/>
        </p:nvCxnSpPr>
        <p:spPr bwMode="auto">
          <a:xfrm flipH="1">
            <a:off x="4848928" y="244457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0" name="Oval 69"/>
          <p:cNvSpPr/>
          <p:nvPr/>
        </p:nvSpPr>
        <p:spPr bwMode="auto">
          <a:xfrm>
            <a:off x="1259540" y="400508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1" name="Rounded Rectangle 70"/>
          <p:cNvSpPr/>
          <p:nvPr/>
        </p:nvSpPr>
        <p:spPr bwMode="auto">
          <a:xfrm>
            <a:off x="943243" y="342900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72" name="Rounded Rectangle 71"/>
          <p:cNvSpPr/>
          <p:nvPr/>
        </p:nvSpPr>
        <p:spPr bwMode="auto">
          <a:xfrm>
            <a:off x="1401087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1853324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74" name="Straight Arrow Connector 73"/>
          <p:cNvCxnSpPr>
            <a:stCxn id="71" idx="2"/>
            <a:endCxn id="70" idx="1"/>
          </p:cNvCxnSpPr>
          <p:nvPr/>
        </p:nvCxnSpPr>
        <p:spPr bwMode="auto">
          <a:xfrm>
            <a:off x="1136027" y="381656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5" name="Straight Arrow Connector 74"/>
          <p:cNvCxnSpPr>
            <a:stCxn id="72" idx="2"/>
            <a:endCxn id="70" idx="0"/>
          </p:cNvCxnSpPr>
          <p:nvPr/>
        </p:nvCxnSpPr>
        <p:spPr bwMode="auto">
          <a:xfrm>
            <a:off x="1593871" y="381276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6" name="Straight Arrow Connector 75"/>
          <p:cNvCxnSpPr>
            <a:stCxn id="73" idx="2"/>
            <a:endCxn id="70" idx="7"/>
          </p:cNvCxnSpPr>
          <p:nvPr/>
        </p:nvCxnSpPr>
        <p:spPr bwMode="auto">
          <a:xfrm flipH="1">
            <a:off x="1847618" y="381276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77" name="Oval 76"/>
          <p:cNvSpPr/>
          <p:nvPr/>
        </p:nvSpPr>
        <p:spPr bwMode="auto">
          <a:xfrm>
            <a:off x="2758318" y="400508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8" name="Rounded Rectangle 77"/>
          <p:cNvSpPr/>
          <p:nvPr/>
        </p:nvSpPr>
        <p:spPr bwMode="auto">
          <a:xfrm>
            <a:off x="2442021" y="342900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79" name="Rounded Rectangle 78"/>
          <p:cNvSpPr/>
          <p:nvPr/>
        </p:nvSpPr>
        <p:spPr bwMode="auto">
          <a:xfrm>
            <a:off x="2899865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0" name="Rounded Rectangle 79"/>
          <p:cNvSpPr/>
          <p:nvPr/>
        </p:nvSpPr>
        <p:spPr bwMode="auto">
          <a:xfrm>
            <a:off x="3352102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1" name="Straight Arrow Connector 80"/>
          <p:cNvCxnSpPr>
            <a:stCxn id="78" idx="2"/>
            <a:endCxn id="77" idx="1"/>
          </p:cNvCxnSpPr>
          <p:nvPr/>
        </p:nvCxnSpPr>
        <p:spPr bwMode="auto">
          <a:xfrm>
            <a:off x="2634805" y="381656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2" name="Straight Arrow Connector 81"/>
          <p:cNvCxnSpPr>
            <a:stCxn id="79" idx="2"/>
            <a:endCxn id="77" idx="0"/>
          </p:cNvCxnSpPr>
          <p:nvPr/>
        </p:nvCxnSpPr>
        <p:spPr bwMode="auto">
          <a:xfrm>
            <a:off x="3092649" y="381276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3" name="Straight Arrow Connector 82"/>
          <p:cNvCxnSpPr>
            <a:stCxn id="80" idx="2"/>
            <a:endCxn id="77" idx="7"/>
          </p:cNvCxnSpPr>
          <p:nvPr/>
        </p:nvCxnSpPr>
        <p:spPr bwMode="auto">
          <a:xfrm flipH="1">
            <a:off x="3346396" y="381276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4" name="Oval 83"/>
          <p:cNvSpPr/>
          <p:nvPr/>
        </p:nvSpPr>
        <p:spPr bwMode="auto">
          <a:xfrm>
            <a:off x="4260850" y="400508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baseline="-250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5" name="Rounded Rectangle 84"/>
          <p:cNvSpPr/>
          <p:nvPr/>
        </p:nvSpPr>
        <p:spPr bwMode="auto">
          <a:xfrm>
            <a:off x="3944553" y="342900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86" name="Rounded Rectangle 85"/>
          <p:cNvSpPr/>
          <p:nvPr/>
        </p:nvSpPr>
        <p:spPr bwMode="auto">
          <a:xfrm>
            <a:off x="4402397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4854634" y="342900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88" name="Straight Arrow Connector 87"/>
          <p:cNvCxnSpPr>
            <a:stCxn id="85" idx="2"/>
            <a:endCxn id="84" idx="1"/>
          </p:cNvCxnSpPr>
          <p:nvPr/>
        </p:nvCxnSpPr>
        <p:spPr bwMode="auto">
          <a:xfrm>
            <a:off x="4137337" y="381656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89" name="Straight Arrow Connector 88"/>
          <p:cNvCxnSpPr>
            <a:stCxn id="86" idx="2"/>
            <a:endCxn id="84" idx="0"/>
          </p:cNvCxnSpPr>
          <p:nvPr/>
        </p:nvCxnSpPr>
        <p:spPr bwMode="auto">
          <a:xfrm>
            <a:off x="4595181" y="381276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0" name="Straight Arrow Connector 89"/>
          <p:cNvCxnSpPr>
            <a:stCxn id="87" idx="2"/>
            <a:endCxn id="84" idx="7"/>
          </p:cNvCxnSpPr>
          <p:nvPr/>
        </p:nvCxnSpPr>
        <p:spPr bwMode="auto">
          <a:xfrm flipH="1">
            <a:off x="4848928" y="381276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1" name="Oval 90"/>
          <p:cNvSpPr/>
          <p:nvPr/>
        </p:nvSpPr>
        <p:spPr bwMode="auto">
          <a:xfrm>
            <a:off x="1259540" y="537327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lang="en-US" sz="1200" baseline="-25000" dirty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N</a:t>
            </a:r>
            <a:r>
              <a:rPr kumimoji="0" lang="en-US" sz="1200" b="0" i="0" u="none" strike="noStrike" cap="none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0</a:t>
            </a:r>
          </a:p>
        </p:txBody>
      </p:sp>
      <p:sp>
        <p:nvSpPr>
          <p:cNvPr id="92" name="Rounded Rectangle 91"/>
          <p:cNvSpPr/>
          <p:nvPr/>
        </p:nvSpPr>
        <p:spPr bwMode="auto">
          <a:xfrm>
            <a:off x="943243" y="479719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93" name="Rounded Rectangle 92"/>
          <p:cNvSpPr/>
          <p:nvPr/>
        </p:nvSpPr>
        <p:spPr bwMode="auto">
          <a:xfrm>
            <a:off x="1401087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4" name="Rounded Rectangle 93"/>
          <p:cNvSpPr/>
          <p:nvPr/>
        </p:nvSpPr>
        <p:spPr bwMode="auto">
          <a:xfrm>
            <a:off x="1853324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95" name="Straight Arrow Connector 94"/>
          <p:cNvCxnSpPr>
            <a:stCxn id="92" idx="2"/>
            <a:endCxn id="91" idx="1"/>
          </p:cNvCxnSpPr>
          <p:nvPr/>
        </p:nvCxnSpPr>
        <p:spPr bwMode="auto">
          <a:xfrm>
            <a:off x="1136027" y="518475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6" name="Straight Arrow Connector 95"/>
          <p:cNvCxnSpPr>
            <a:stCxn id="93" idx="2"/>
            <a:endCxn id="91" idx="0"/>
          </p:cNvCxnSpPr>
          <p:nvPr/>
        </p:nvCxnSpPr>
        <p:spPr bwMode="auto">
          <a:xfrm>
            <a:off x="1593871" y="518095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7" name="Straight Arrow Connector 96"/>
          <p:cNvCxnSpPr>
            <a:stCxn id="94" idx="2"/>
            <a:endCxn id="91" idx="7"/>
          </p:cNvCxnSpPr>
          <p:nvPr/>
        </p:nvCxnSpPr>
        <p:spPr bwMode="auto">
          <a:xfrm flipH="1">
            <a:off x="1847618" y="518095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98" name="Oval 97"/>
          <p:cNvSpPr/>
          <p:nvPr/>
        </p:nvSpPr>
        <p:spPr bwMode="auto">
          <a:xfrm>
            <a:off x="2758318" y="537327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2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9" name="Rounded Rectangle 98"/>
          <p:cNvSpPr/>
          <p:nvPr/>
        </p:nvSpPr>
        <p:spPr bwMode="auto">
          <a:xfrm>
            <a:off x="2442021" y="479719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00" name="Rounded Rectangle 99"/>
          <p:cNvSpPr/>
          <p:nvPr/>
        </p:nvSpPr>
        <p:spPr bwMode="auto">
          <a:xfrm>
            <a:off x="2899865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1" name="Rounded Rectangle 100"/>
          <p:cNvSpPr/>
          <p:nvPr/>
        </p:nvSpPr>
        <p:spPr bwMode="auto">
          <a:xfrm>
            <a:off x="3352102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02" name="Straight Arrow Connector 101"/>
          <p:cNvCxnSpPr>
            <a:stCxn id="99" idx="2"/>
            <a:endCxn id="98" idx="1"/>
          </p:cNvCxnSpPr>
          <p:nvPr/>
        </p:nvCxnSpPr>
        <p:spPr bwMode="auto">
          <a:xfrm>
            <a:off x="2634805" y="518475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3" name="Straight Arrow Connector 102"/>
          <p:cNvCxnSpPr>
            <a:stCxn id="100" idx="2"/>
            <a:endCxn id="98" idx="0"/>
          </p:cNvCxnSpPr>
          <p:nvPr/>
        </p:nvCxnSpPr>
        <p:spPr bwMode="auto">
          <a:xfrm>
            <a:off x="3092649" y="518095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4" name="Straight Arrow Connector 103"/>
          <p:cNvCxnSpPr>
            <a:stCxn id="101" idx="2"/>
            <a:endCxn id="98" idx="7"/>
          </p:cNvCxnSpPr>
          <p:nvPr/>
        </p:nvCxnSpPr>
        <p:spPr bwMode="auto">
          <a:xfrm flipH="1">
            <a:off x="3346396" y="518095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5" name="Oval 104"/>
          <p:cNvSpPr/>
          <p:nvPr/>
        </p:nvSpPr>
        <p:spPr bwMode="auto">
          <a:xfrm>
            <a:off x="4260850" y="5373270"/>
            <a:ext cx="688976" cy="648090"/>
          </a:xfrm>
          <a:prstGeom prst="ellips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</a:t>
            </a:r>
            <a:r>
              <a:rPr lang="en-US" sz="1200" baseline="-250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NM</a:t>
            </a:r>
            <a:endParaRPr kumimoji="0" lang="en-US" sz="120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6" name="Rounded Rectangle 105"/>
          <p:cNvSpPr/>
          <p:nvPr/>
        </p:nvSpPr>
        <p:spPr bwMode="auto">
          <a:xfrm>
            <a:off x="3944553" y="4797190"/>
            <a:ext cx="385567" cy="38756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1</a:t>
            </a:r>
          </a:p>
        </p:txBody>
      </p:sp>
      <p:sp>
        <p:nvSpPr>
          <p:cNvPr id="107" name="Rounded Rectangle 106"/>
          <p:cNvSpPr/>
          <p:nvPr/>
        </p:nvSpPr>
        <p:spPr bwMode="auto">
          <a:xfrm>
            <a:off x="4402397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8" name="Rounded Rectangle 107"/>
          <p:cNvSpPr/>
          <p:nvPr/>
        </p:nvSpPr>
        <p:spPr bwMode="auto">
          <a:xfrm>
            <a:off x="4854634" y="4797190"/>
            <a:ext cx="385567" cy="38376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bg1">
                <a:lumMod val="65000"/>
              </a:schemeClr>
            </a:solidFill>
            <a:prstDash val="dot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f</a:t>
            </a:r>
            <a:r>
              <a:rPr kumimoji="0" lang="en-US" sz="1600" b="0" i="0" u="none" strike="noStrike" cap="none" normalizeH="0" baseline="-2500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latin typeface="Arial" charset="0"/>
                <a:ea typeface="ＭＳ Ｐゴシック" pitchFamily="1" charset="-128"/>
              </a:rPr>
              <a:t>K</a:t>
            </a:r>
            <a:endParaRPr kumimoji="0" lang="en-US" sz="1600" b="0" i="0" u="none" strike="noStrike" cap="none" normalizeH="0" baseline="-25000" dirty="0" smtClean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109" name="Straight Arrow Connector 108"/>
          <p:cNvCxnSpPr>
            <a:stCxn id="106" idx="2"/>
            <a:endCxn id="105" idx="1"/>
          </p:cNvCxnSpPr>
          <p:nvPr/>
        </p:nvCxnSpPr>
        <p:spPr bwMode="auto">
          <a:xfrm>
            <a:off x="4137337" y="5184759"/>
            <a:ext cx="224411" cy="2834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0" name="Straight Arrow Connector 109"/>
          <p:cNvCxnSpPr>
            <a:stCxn id="107" idx="2"/>
            <a:endCxn id="105" idx="0"/>
          </p:cNvCxnSpPr>
          <p:nvPr/>
        </p:nvCxnSpPr>
        <p:spPr bwMode="auto">
          <a:xfrm>
            <a:off x="4595181" y="5180958"/>
            <a:ext cx="10157" cy="1923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11" name="Straight Arrow Connector 110"/>
          <p:cNvCxnSpPr>
            <a:stCxn id="108" idx="2"/>
            <a:endCxn id="105" idx="7"/>
          </p:cNvCxnSpPr>
          <p:nvPr/>
        </p:nvCxnSpPr>
        <p:spPr bwMode="auto">
          <a:xfrm flipH="1">
            <a:off x="4848928" y="5180958"/>
            <a:ext cx="198490" cy="2872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2" name="Left Arrow Callout 111"/>
          <p:cNvSpPr/>
          <p:nvPr/>
        </p:nvSpPr>
        <p:spPr bwMode="auto">
          <a:xfrm>
            <a:off x="5240200" y="3068950"/>
            <a:ext cx="3652400" cy="108594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7420"/>
            </a:avLst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A potential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node is added between adjacent </a:t>
            </a:r>
            <a:r>
              <a:rPr kumimoji="0" lang="en-US" sz="16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superpixels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limiting the dimensionality of the joint probability distribution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cxnSp>
        <p:nvCxnSpPr>
          <p:cNvPr id="7" name="Straight Connector 6"/>
          <p:cNvCxnSpPr>
            <a:stCxn id="2" idx="4"/>
            <a:endCxn id="70" idx="0"/>
          </p:cNvCxnSpPr>
          <p:nvPr/>
        </p:nvCxnSpPr>
        <p:spPr bwMode="auto">
          <a:xfrm>
            <a:off x="1604028" y="3284980"/>
            <a:ext cx="0" cy="720100"/>
          </a:xfrm>
          <a:prstGeom prst="line">
            <a:avLst/>
          </a:prstGeom>
          <a:ln w="28575" cmpd="sng"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2" idx="6"/>
            <a:endCxn id="49" idx="2"/>
          </p:cNvCxnSpPr>
          <p:nvPr/>
        </p:nvCxnSpPr>
        <p:spPr bwMode="auto">
          <a:xfrm>
            <a:off x="1948516" y="2960935"/>
            <a:ext cx="80980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>
            <a:stCxn id="49" idx="6"/>
            <a:endCxn id="56" idx="2"/>
          </p:cNvCxnSpPr>
          <p:nvPr/>
        </p:nvCxnSpPr>
        <p:spPr bwMode="auto">
          <a:xfrm>
            <a:off x="3447294" y="2960935"/>
            <a:ext cx="8135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/>
          <p:cNvCxnSpPr>
            <a:stCxn id="49" idx="4"/>
            <a:endCxn id="77" idx="0"/>
          </p:cNvCxnSpPr>
          <p:nvPr/>
        </p:nvCxnSpPr>
        <p:spPr bwMode="auto">
          <a:xfrm>
            <a:off x="3102806" y="328498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/>
          <p:cNvCxnSpPr>
            <a:stCxn id="56" idx="4"/>
            <a:endCxn id="84" idx="0"/>
          </p:cNvCxnSpPr>
          <p:nvPr/>
        </p:nvCxnSpPr>
        <p:spPr bwMode="auto">
          <a:xfrm>
            <a:off x="4605338" y="328498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/>
          <p:cNvCxnSpPr>
            <a:stCxn id="70" idx="6"/>
            <a:endCxn id="77" idx="2"/>
          </p:cNvCxnSpPr>
          <p:nvPr/>
        </p:nvCxnSpPr>
        <p:spPr bwMode="auto">
          <a:xfrm>
            <a:off x="1948516" y="4329125"/>
            <a:ext cx="80980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/>
          <p:cNvCxnSpPr>
            <a:stCxn id="77" idx="6"/>
            <a:endCxn id="84" idx="2"/>
          </p:cNvCxnSpPr>
          <p:nvPr/>
        </p:nvCxnSpPr>
        <p:spPr bwMode="auto">
          <a:xfrm>
            <a:off x="3447294" y="4329125"/>
            <a:ext cx="8135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" name="Straight Connector 24"/>
          <p:cNvCxnSpPr>
            <a:stCxn id="98" idx="6"/>
            <a:endCxn id="105" idx="2"/>
          </p:cNvCxnSpPr>
          <p:nvPr/>
        </p:nvCxnSpPr>
        <p:spPr bwMode="auto">
          <a:xfrm>
            <a:off x="3447294" y="5697315"/>
            <a:ext cx="813556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Straight Connector 27"/>
          <p:cNvCxnSpPr>
            <a:stCxn id="84" idx="4"/>
            <a:endCxn id="105" idx="0"/>
          </p:cNvCxnSpPr>
          <p:nvPr/>
        </p:nvCxnSpPr>
        <p:spPr bwMode="auto">
          <a:xfrm>
            <a:off x="4605338" y="465317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" name="Straight Connector 29"/>
          <p:cNvCxnSpPr>
            <a:stCxn id="77" idx="4"/>
            <a:endCxn id="98" idx="0"/>
          </p:cNvCxnSpPr>
          <p:nvPr/>
        </p:nvCxnSpPr>
        <p:spPr bwMode="auto">
          <a:xfrm>
            <a:off x="3102806" y="465317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/>
          <p:cNvCxnSpPr>
            <a:stCxn id="98" idx="2"/>
            <a:endCxn id="91" idx="6"/>
          </p:cNvCxnSpPr>
          <p:nvPr/>
        </p:nvCxnSpPr>
        <p:spPr bwMode="auto">
          <a:xfrm flipH="1">
            <a:off x="1948516" y="5697315"/>
            <a:ext cx="80980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Straight Connector 33"/>
          <p:cNvCxnSpPr>
            <a:stCxn id="70" idx="4"/>
            <a:endCxn id="91" idx="0"/>
          </p:cNvCxnSpPr>
          <p:nvPr/>
        </p:nvCxnSpPr>
        <p:spPr bwMode="auto">
          <a:xfrm>
            <a:off x="1604028" y="4653170"/>
            <a:ext cx="0" cy="72010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Process 5"/>
          <p:cNvSpPr/>
          <p:nvPr/>
        </p:nvSpPr>
        <p:spPr bwMode="auto">
          <a:xfrm>
            <a:off x="2151498" y="2742844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Ψ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3" name="Process 112"/>
          <p:cNvSpPr/>
          <p:nvPr/>
        </p:nvSpPr>
        <p:spPr bwMode="auto">
          <a:xfrm>
            <a:off x="3635870" y="2753072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Ψ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4" name="Process 113"/>
          <p:cNvSpPr/>
          <p:nvPr/>
        </p:nvSpPr>
        <p:spPr bwMode="auto">
          <a:xfrm>
            <a:off x="2156789" y="4110219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5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5" name="Process 114"/>
          <p:cNvSpPr/>
          <p:nvPr/>
        </p:nvSpPr>
        <p:spPr bwMode="auto">
          <a:xfrm>
            <a:off x="3641161" y="4120447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5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6" name="Process 115"/>
          <p:cNvSpPr/>
          <p:nvPr/>
        </p:nvSpPr>
        <p:spPr bwMode="auto">
          <a:xfrm>
            <a:off x="2173584" y="5468181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Ψ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7" name="Process 116"/>
          <p:cNvSpPr/>
          <p:nvPr/>
        </p:nvSpPr>
        <p:spPr bwMode="auto">
          <a:xfrm>
            <a:off x="3657956" y="5478409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Ψ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8" name="Process 117"/>
          <p:cNvSpPr/>
          <p:nvPr/>
        </p:nvSpPr>
        <p:spPr bwMode="auto">
          <a:xfrm>
            <a:off x="1392517" y="3429000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Ψ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9" name="Process 118"/>
          <p:cNvSpPr/>
          <p:nvPr/>
        </p:nvSpPr>
        <p:spPr bwMode="auto">
          <a:xfrm>
            <a:off x="2882641" y="3429000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5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…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0" name="Process 119"/>
          <p:cNvSpPr/>
          <p:nvPr/>
        </p:nvSpPr>
        <p:spPr bwMode="auto">
          <a:xfrm>
            <a:off x="4389099" y="3429000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Ψ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1" name="Process 120"/>
          <p:cNvSpPr/>
          <p:nvPr/>
        </p:nvSpPr>
        <p:spPr bwMode="auto">
          <a:xfrm>
            <a:off x="1392517" y="4797190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Ψ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2" name="Process 121"/>
          <p:cNvSpPr/>
          <p:nvPr/>
        </p:nvSpPr>
        <p:spPr bwMode="auto">
          <a:xfrm>
            <a:off x="2882641" y="4797190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05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...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3" name="Process 122"/>
          <p:cNvSpPr/>
          <p:nvPr/>
        </p:nvSpPr>
        <p:spPr bwMode="auto">
          <a:xfrm>
            <a:off x="4389099" y="4797190"/>
            <a:ext cx="432060" cy="432060"/>
          </a:xfrm>
          <a:prstGeom prst="flowChartProcess">
            <a:avLst/>
          </a:prstGeom>
          <a:solidFill>
            <a:srgbClr val="FF000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05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Ψ</a:t>
            </a:r>
            <a:endParaRPr kumimoji="0" lang="en-US" sz="1050" b="0" i="0" u="none" strike="noStrike" cap="none" normalizeH="0" baseline="-2500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4" name="Cloud Callout 123"/>
          <p:cNvSpPr/>
          <p:nvPr/>
        </p:nvSpPr>
        <p:spPr bwMode="auto">
          <a:xfrm>
            <a:off x="5148080" y="94219"/>
            <a:ext cx="3895842" cy="1678551"/>
          </a:xfrm>
          <a:prstGeom prst="cloudCallout">
            <a:avLst>
              <a:gd name="adj1" fmla="val -52799"/>
              <a:gd name="adj2" fmla="val 109371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rial" charset="0"/>
                <a:ea typeface="ＭＳ Ｐゴシック" pitchFamily="1" charset="-128"/>
              </a:rPr>
              <a:t>A potential is a dependent node without probability distribution that penalizes differences between adjacent </a:t>
            </a:r>
            <a:r>
              <a:rPr lang="en-US" sz="1400" dirty="0" err="1" smtClean="0">
                <a:solidFill>
                  <a:schemeClr val="bg1">
                    <a:lumMod val="75000"/>
                  </a:schemeClr>
                </a:solidFill>
                <a:latin typeface="Arial" charset="0"/>
                <a:ea typeface="ＭＳ Ｐゴシック" pitchFamily="1" charset="-128"/>
              </a:rPr>
              <a:t>superpixel</a:t>
            </a:r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rial" charset="0"/>
                <a:ea typeface="ＭＳ Ｐゴシック" pitchFamily="1" charset="-128"/>
              </a:rPr>
              <a:t> assignments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4002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293052"/>
              </p:ext>
            </p:extLst>
          </p:nvPr>
        </p:nvGraphicFramePr>
        <p:xfrm>
          <a:off x="2886075" y="3151188"/>
          <a:ext cx="44561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3" name="Equation" r:id="rId3" imgW="2070000" imgH="431640" progId="Equation.DSMT4">
                  <p:embed/>
                </p:oleObj>
              </mc:Choice>
              <mc:Fallback>
                <p:oleObj name="Equation" r:id="rId3" imgW="20700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86075" y="3151188"/>
                        <a:ext cx="44561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Up Arrow Callout 7"/>
          <p:cNvSpPr/>
          <p:nvPr/>
        </p:nvSpPr>
        <p:spPr bwMode="auto">
          <a:xfrm>
            <a:off x="2330173" y="3776871"/>
            <a:ext cx="2650436" cy="916609"/>
          </a:xfrm>
          <a:prstGeom prst="up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Vector with features associated with </a:t>
            </a:r>
            <a:r>
              <a:rPr lang="en-US" sz="1600" dirty="0" err="1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superpixel</a:t>
            </a:r>
            <a:endParaRPr lang="en-US" dirty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9" name="Down Arrow Callout 8"/>
          <p:cNvSpPr/>
          <p:nvPr/>
        </p:nvSpPr>
        <p:spPr bwMode="auto">
          <a:xfrm>
            <a:off x="2363305" y="2440605"/>
            <a:ext cx="1943652" cy="960782"/>
          </a:xfrm>
          <a:prstGeom prst="down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Class associated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with </a:t>
            </a:r>
            <a:r>
              <a:rPr kumimoji="0" lang="en-US" sz="1600" b="0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superpixel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" name="Up Arrow Callout 9"/>
          <p:cNvSpPr/>
          <p:nvPr/>
        </p:nvSpPr>
        <p:spPr bwMode="auto">
          <a:xfrm>
            <a:off x="5663648" y="3929271"/>
            <a:ext cx="2915480" cy="916609"/>
          </a:xfrm>
          <a:prstGeom prst="up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Pairwise potentials associated with neighboring </a:t>
            </a:r>
            <a:r>
              <a:rPr lang="en-US" sz="1600" dirty="0" err="1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superpixels</a:t>
            </a:r>
            <a:endParaRPr lang="en-US" dirty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8353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8918157"/>
              </p:ext>
            </p:extLst>
          </p:nvPr>
        </p:nvGraphicFramePr>
        <p:xfrm>
          <a:off x="2886075" y="3151188"/>
          <a:ext cx="4456113" cy="930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1" name="Equation" r:id="rId3" imgW="2070000" imgH="431640" progId="Equation.DSMT4">
                  <p:embed/>
                </p:oleObj>
              </mc:Choice>
              <mc:Fallback>
                <p:oleObj name="Equation" r:id="rId3" imgW="20700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86075" y="3151188"/>
                        <a:ext cx="4456113" cy="930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Down Arrow Callout 10"/>
          <p:cNvSpPr/>
          <p:nvPr/>
        </p:nvSpPr>
        <p:spPr bwMode="auto">
          <a:xfrm>
            <a:off x="2987780" y="2348850"/>
            <a:ext cx="2587001" cy="960782"/>
          </a:xfrm>
          <a:prstGeom prst="down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So we can read the thing we are interested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in</a:t>
            </a: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?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" name="Up Arrow Callout 11"/>
          <p:cNvSpPr/>
          <p:nvPr/>
        </p:nvSpPr>
        <p:spPr bwMode="auto">
          <a:xfrm>
            <a:off x="1877487" y="3861060"/>
            <a:ext cx="2190443" cy="916609"/>
          </a:xfrm>
          <a:prstGeom prst="up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How do we determine this thing?</a:t>
            </a:r>
            <a:endParaRPr lang="en-US" dirty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24-Point Star 1"/>
          <p:cNvSpPr/>
          <p:nvPr/>
        </p:nvSpPr>
        <p:spPr bwMode="auto">
          <a:xfrm>
            <a:off x="3491850" y="4437140"/>
            <a:ext cx="1656230" cy="1031201"/>
          </a:xfrm>
          <a:prstGeom prst="star24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Model training</a:t>
            </a:r>
          </a:p>
        </p:txBody>
      </p:sp>
    </p:spTree>
    <p:extLst>
      <p:ext uri="{BB962C8B-B14F-4D97-AF65-F5344CB8AC3E}">
        <p14:creationId xmlns:p14="http://schemas.microsoft.com/office/powerpoint/2010/main" val="392177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5513" y="1828800"/>
            <a:ext cx="8041791" cy="3506788"/>
          </a:xfrm>
        </p:spPr>
        <p:txBody>
          <a:bodyPr/>
          <a:lstStyle/>
          <a:p>
            <a:r>
              <a:rPr lang="nl-NL" dirty="0" smtClean="0"/>
              <a:t>A </a:t>
            </a:r>
            <a:r>
              <a:rPr lang="nl-NL" dirty="0" err="1" smtClean="0"/>
              <a:t>Conditional</a:t>
            </a:r>
            <a:r>
              <a:rPr lang="nl-NL" dirty="0" smtClean="0"/>
              <a:t> Random Field (CRF) is a type of </a:t>
            </a:r>
            <a:r>
              <a:rPr lang="nl-NL" dirty="0" err="1" smtClean="0"/>
              <a:t>Probabilistic</a:t>
            </a:r>
            <a:r>
              <a:rPr lang="nl-NL" dirty="0" smtClean="0"/>
              <a:t> </a:t>
            </a:r>
            <a:r>
              <a:rPr lang="nl-NL" dirty="0" err="1" smtClean="0"/>
              <a:t>Graphical</a:t>
            </a:r>
            <a:r>
              <a:rPr lang="nl-NL" dirty="0" smtClean="0"/>
              <a:t> Model (PGM)</a:t>
            </a:r>
          </a:p>
          <a:p>
            <a:endParaRPr lang="nl-NL" dirty="0" smtClean="0"/>
          </a:p>
          <a:p>
            <a:r>
              <a:rPr lang="nl-NL" dirty="0" smtClean="0"/>
              <a:t>A PGM is </a:t>
            </a:r>
            <a:r>
              <a:rPr lang="nl-NL" dirty="0" err="1" smtClean="0"/>
              <a:t>trained</a:t>
            </a:r>
            <a:r>
              <a:rPr lang="nl-NL" dirty="0" smtClean="0"/>
              <a:t> </a:t>
            </a:r>
            <a:r>
              <a:rPr lang="nl-NL" dirty="0" err="1" smtClean="0"/>
              <a:t>based</a:t>
            </a:r>
            <a:r>
              <a:rPr lang="nl-NL" dirty="0" smtClean="0"/>
              <a:t> on </a:t>
            </a:r>
            <a:r>
              <a:rPr lang="nl-NL" dirty="0" err="1" smtClean="0"/>
              <a:t>Bayes</a:t>
            </a:r>
            <a:r>
              <a:rPr lang="nl-NL" dirty="0" smtClean="0"/>
              <a:t>’ </a:t>
            </a:r>
            <a:r>
              <a:rPr lang="nl-NL" dirty="0" err="1" smtClean="0"/>
              <a:t>Rule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conditional</a:t>
            </a:r>
            <a:r>
              <a:rPr lang="nl-NL" dirty="0" smtClean="0"/>
              <a:t> </a:t>
            </a:r>
            <a:r>
              <a:rPr lang="nl-NL" dirty="0" err="1" smtClean="0"/>
              <a:t>probabilities</a:t>
            </a:r>
            <a:r>
              <a:rPr lang="nl-NL" dirty="0" smtClean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0041834"/>
              </p:ext>
            </p:extLst>
          </p:nvPr>
        </p:nvGraphicFramePr>
        <p:xfrm>
          <a:off x="2656508" y="3264469"/>
          <a:ext cx="3443908" cy="9566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6" name="Equation" r:id="rId3" imgW="1600200" imgH="444500" progId="Equation.3">
                  <p:embed/>
                </p:oleObj>
              </mc:Choice>
              <mc:Fallback>
                <p:oleObj name="Equation" r:id="rId3" imgW="16002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6508" y="3264469"/>
                        <a:ext cx="3443908" cy="9566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889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>
          <a:xfrm>
            <a:off x="925513" y="1828800"/>
            <a:ext cx="7138987" cy="4193628"/>
          </a:xfrm>
        </p:spPr>
        <p:txBody>
          <a:bodyPr/>
          <a:lstStyle/>
          <a:p>
            <a:pPr marL="457200" indent="-457200">
              <a:buNone/>
            </a:pPr>
            <a:r>
              <a:rPr lang="nl-NL" dirty="0" err="1" smtClean="0"/>
              <a:t>What</a:t>
            </a:r>
            <a:r>
              <a:rPr lang="nl-NL" dirty="0" smtClean="0"/>
              <a:t> do we </a:t>
            </a:r>
            <a:r>
              <a:rPr lang="nl-NL" dirty="0" err="1" smtClean="0"/>
              <a:t>see</a:t>
            </a:r>
            <a:r>
              <a:rPr lang="nl-NL" dirty="0" smtClean="0"/>
              <a:t> </a:t>
            </a:r>
            <a:r>
              <a:rPr lang="nl-NL" dirty="0" err="1" smtClean="0"/>
              <a:t>if</a:t>
            </a:r>
            <a:r>
              <a:rPr lang="nl-NL" dirty="0" smtClean="0"/>
              <a:t> we look at </a:t>
            </a:r>
            <a:r>
              <a:rPr lang="nl-NL" dirty="0" err="1" smtClean="0"/>
              <a:t>an</a:t>
            </a:r>
            <a:r>
              <a:rPr lang="nl-NL" dirty="0" smtClean="0"/>
              <a:t> argus image?</a:t>
            </a:r>
            <a:endParaRPr lang="nl-NL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/>
          </p:nvPr>
        </p:nvSpPr>
        <p:spPr>
          <a:xfrm>
            <a:off x="933204" y="1092200"/>
            <a:ext cx="6921500" cy="482600"/>
          </a:xfrm>
        </p:spPr>
        <p:txBody>
          <a:bodyPr/>
          <a:lstStyle/>
          <a:p>
            <a:r>
              <a:rPr lang="nl-NL" dirty="0" smtClean="0"/>
              <a:t>Image </a:t>
            </a:r>
            <a:r>
              <a:rPr lang="nl-NL" dirty="0" err="1" smtClean="0"/>
              <a:t>Classification</a:t>
            </a:r>
            <a:endParaRPr lang="nl-NL" dirty="0"/>
          </a:p>
        </p:txBody>
      </p:sp>
      <p:pic>
        <p:nvPicPr>
          <p:cNvPr id="4098" name="Picture 2" descr="http://argus-data.wldelft.nl/sites/kijkduin/2013/c3/189_Jul.08/1373279404.Mon.Jul.08_10_30_04.UTC.2013.kijkduin.c3.snap.jpg"/>
          <p:cNvPicPr>
            <a:picLocks noChangeAspect="1" noChangeArrowheads="1"/>
          </p:cNvPicPr>
          <p:nvPr/>
        </p:nvPicPr>
        <p:blipFill>
          <a:blip r:embed="rId3" cstate="print"/>
          <a:srcRect b="43259"/>
          <a:stretch>
            <a:fillRect/>
          </a:stretch>
        </p:blipFill>
        <p:spPr bwMode="auto">
          <a:xfrm>
            <a:off x="567575" y="2206784"/>
            <a:ext cx="8135007" cy="3861689"/>
          </a:xfrm>
          <a:prstGeom prst="rect">
            <a:avLst/>
          </a:prstGeom>
          <a:noFill/>
        </p:spPr>
      </p:pic>
      <p:sp>
        <p:nvSpPr>
          <p:cNvPr id="6" name="Vrije vorm 5"/>
          <p:cNvSpPr/>
          <p:nvPr/>
        </p:nvSpPr>
        <p:spPr bwMode="auto">
          <a:xfrm>
            <a:off x="566057" y="2525486"/>
            <a:ext cx="8131629" cy="1436914"/>
          </a:xfrm>
          <a:custGeom>
            <a:avLst/>
            <a:gdLst>
              <a:gd name="connsiteX0" fmla="*/ 0 w 8131629"/>
              <a:gd name="connsiteY0" fmla="*/ 1436914 h 1436914"/>
              <a:gd name="connsiteX1" fmla="*/ 0 w 8131629"/>
              <a:gd name="connsiteY1" fmla="*/ 43543 h 1436914"/>
              <a:gd name="connsiteX2" fmla="*/ 2906486 w 8131629"/>
              <a:gd name="connsiteY2" fmla="*/ 0 h 1436914"/>
              <a:gd name="connsiteX3" fmla="*/ 4789714 w 8131629"/>
              <a:gd name="connsiteY3" fmla="*/ 0 h 1436914"/>
              <a:gd name="connsiteX4" fmla="*/ 5442857 w 8131629"/>
              <a:gd name="connsiteY4" fmla="*/ 10885 h 1436914"/>
              <a:gd name="connsiteX5" fmla="*/ 7434943 w 8131629"/>
              <a:gd name="connsiteY5" fmla="*/ 108857 h 1436914"/>
              <a:gd name="connsiteX6" fmla="*/ 8131629 w 8131629"/>
              <a:gd name="connsiteY6" fmla="*/ 174171 h 1436914"/>
              <a:gd name="connsiteX7" fmla="*/ 8131629 w 8131629"/>
              <a:gd name="connsiteY7" fmla="*/ 1088571 h 1436914"/>
              <a:gd name="connsiteX8" fmla="*/ 7750629 w 8131629"/>
              <a:gd name="connsiteY8" fmla="*/ 1132114 h 1436914"/>
              <a:gd name="connsiteX9" fmla="*/ 7260772 w 8131629"/>
              <a:gd name="connsiteY9" fmla="*/ 1153885 h 1436914"/>
              <a:gd name="connsiteX10" fmla="*/ 6803572 w 8131629"/>
              <a:gd name="connsiteY10" fmla="*/ 1164771 h 1436914"/>
              <a:gd name="connsiteX11" fmla="*/ 6183086 w 8131629"/>
              <a:gd name="connsiteY11" fmla="*/ 1153885 h 1436914"/>
              <a:gd name="connsiteX12" fmla="*/ 5736772 w 8131629"/>
              <a:gd name="connsiteY12" fmla="*/ 1132114 h 1436914"/>
              <a:gd name="connsiteX13" fmla="*/ 4974772 w 8131629"/>
              <a:gd name="connsiteY13" fmla="*/ 1153885 h 1436914"/>
              <a:gd name="connsiteX14" fmla="*/ 4386943 w 8131629"/>
              <a:gd name="connsiteY14" fmla="*/ 1175657 h 1436914"/>
              <a:gd name="connsiteX15" fmla="*/ 3810000 w 8131629"/>
              <a:gd name="connsiteY15" fmla="*/ 1208314 h 1436914"/>
              <a:gd name="connsiteX16" fmla="*/ 3320143 w 8131629"/>
              <a:gd name="connsiteY16" fmla="*/ 1240971 h 1436914"/>
              <a:gd name="connsiteX17" fmla="*/ 2754086 w 8131629"/>
              <a:gd name="connsiteY17" fmla="*/ 1262743 h 1436914"/>
              <a:gd name="connsiteX18" fmla="*/ 2024743 w 8131629"/>
              <a:gd name="connsiteY18" fmla="*/ 1295400 h 1436914"/>
              <a:gd name="connsiteX19" fmla="*/ 1295400 w 8131629"/>
              <a:gd name="connsiteY19" fmla="*/ 1349828 h 1436914"/>
              <a:gd name="connsiteX20" fmla="*/ 642257 w 8131629"/>
              <a:gd name="connsiteY20" fmla="*/ 1404257 h 1436914"/>
              <a:gd name="connsiteX21" fmla="*/ 0 w 8131629"/>
              <a:gd name="connsiteY21" fmla="*/ 1436914 h 1436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8131629" h="1436914">
                <a:moveTo>
                  <a:pt x="0" y="1436914"/>
                </a:moveTo>
                <a:lnTo>
                  <a:pt x="0" y="43543"/>
                </a:lnTo>
                <a:lnTo>
                  <a:pt x="2906486" y="0"/>
                </a:lnTo>
                <a:lnTo>
                  <a:pt x="4789714" y="0"/>
                </a:lnTo>
                <a:lnTo>
                  <a:pt x="5442857" y="10885"/>
                </a:lnTo>
                <a:lnTo>
                  <a:pt x="7434943" y="108857"/>
                </a:lnTo>
                <a:lnTo>
                  <a:pt x="8131629" y="174171"/>
                </a:lnTo>
                <a:lnTo>
                  <a:pt x="8131629" y="1088571"/>
                </a:lnTo>
                <a:lnTo>
                  <a:pt x="7750629" y="1132114"/>
                </a:lnTo>
                <a:lnTo>
                  <a:pt x="7260772" y="1153885"/>
                </a:lnTo>
                <a:lnTo>
                  <a:pt x="6803572" y="1164771"/>
                </a:lnTo>
                <a:lnTo>
                  <a:pt x="6183086" y="1153885"/>
                </a:lnTo>
                <a:lnTo>
                  <a:pt x="5736772" y="1132114"/>
                </a:lnTo>
                <a:lnTo>
                  <a:pt x="4974772" y="1153885"/>
                </a:lnTo>
                <a:lnTo>
                  <a:pt x="4386943" y="1175657"/>
                </a:lnTo>
                <a:lnTo>
                  <a:pt x="3810000" y="1208314"/>
                </a:lnTo>
                <a:lnTo>
                  <a:pt x="3320143" y="1240971"/>
                </a:lnTo>
                <a:lnTo>
                  <a:pt x="2754086" y="1262743"/>
                </a:lnTo>
                <a:lnTo>
                  <a:pt x="2024743" y="1295400"/>
                </a:lnTo>
                <a:lnTo>
                  <a:pt x="1295400" y="1349828"/>
                </a:lnTo>
                <a:lnTo>
                  <a:pt x="642257" y="1404257"/>
                </a:lnTo>
                <a:lnTo>
                  <a:pt x="0" y="1436914"/>
                </a:lnTo>
                <a:close/>
              </a:path>
            </a:pathLst>
          </a:custGeom>
          <a:solidFill>
            <a:srgbClr val="FF0000">
              <a:alpha val="36078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				</a:t>
            </a:r>
            <a:r>
              <a:rPr kumimoji="0" lang="nl-NL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Sea</a:t>
            </a:r>
            <a:endParaRPr kumimoji="0" lang="nl-NL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7" name="Vrije vorm 6"/>
          <p:cNvSpPr/>
          <p:nvPr/>
        </p:nvSpPr>
        <p:spPr bwMode="auto">
          <a:xfrm>
            <a:off x="555171" y="3614057"/>
            <a:ext cx="8142515" cy="1371600"/>
          </a:xfrm>
          <a:custGeom>
            <a:avLst/>
            <a:gdLst>
              <a:gd name="connsiteX0" fmla="*/ 10886 w 8142515"/>
              <a:gd name="connsiteY0" fmla="*/ 381000 h 1371600"/>
              <a:gd name="connsiteX1" fmla="*/ 533400 w 8142515"/>
              <a:gd name="connsiteY1" fmla="*/ 348343 h 1371600"/>
              <a:gd name="connsiteX2" fmla="*/ 1393372 w 8142515"/>
              <a:gd name="connsiteY2" fmla="*/ 272143 h 1371600"/>
              <a:gd name="connsiteX3" fmla="*/ 2242458 w 8142515"/>
              <a:gd name="connsiteY3" fmla="*/ 217714 h 1371600"/>
              <a:gd name="connsiteX4" fmla="*/ 3472543 w 8142515"/>
              <a:gd name="connsiteY4" fmla="*/ 163286 h 1371600"/>
              <a:gd name="connsiteX5" fmla="*/ 4212772 w 8142515"/>
              <a:gd name="connsiteY5" fmla="*/ 108857 h 1371600"/>
              <a:gd name="connsiteX6" fmla="*/ 4909458 w 8142515"/>
              <a:gd name="connsiteY6" fmla="*/ 76200 h 1371600"/>
              <a:gd name="connsiteX7" fmla="*/ 5649686 w 8142515"/>
              <a:gd name="connsiteY7" fmla="*/ 43543 h 1371600"/>
              <a:gd name="connsiteX8" fmla="*/ 6161315 w 8142515"/>
              <a:gd name="connsiteY8" fmla="*/ 76200 h 1371600"/>
              <a:gd name="connsiteX9" fmla="*/ 6662058 w 8142515"/>
              <a:gd name="connsiteY9" fmla="*/ 87086 h 1371600"/>
              <a:gd name="connsiteX10" fmla="*/ 7173686 w 8142515"/>
              <a:gd name="connsiteY10" fmla="*/ 76200 h 1371600"/>
              <a:gd name="connsiteX11" fmla="*/ 7739743 w 8142515"/>
              <a:gd name="connsiteY11" fmla="*/ 54429 h 1371600"/>
              <a:gd name="connsiteX12" fmla="*/ 8142515 w 8142515"/>
              <a:gd name="connsiteY12" fmla="*/ 0 h 1371600"/>
              <a:gd name="connsiteX13" fmla="*/ 8142515 w 8142515"/>
              <a:gd name="connsiteY13" fmla="*/ 718457 h 1371600"/>
              <a:gd name="connsiteX14" fmla="*/ 4060372 w 8142515"/>
              <a:gd name="connsiteY14" fmla="*/ 1001486 h 1371600"/>
              <a:gd name="connsiteX15" fmla="*/ 2917372 w 8142515"/>
              <a:gd name="connsiteY15" fmla="*/ 1088572 h 1371600"/>
              <a:gd name="connsiteX16" fmla="*/ 1850572 w 8142515"/>
              <a:gd name="connsiteY16" fmla="*/ 1153886 h 1371600"/>
              <a:gd name="connsiteX17" fmla="*/ 0 w 8142515"/>
              <a:gd name="connsiteY17" fmla="*/ 1371600 h 1371600"/>
              <a:gd name="connsiteX18" fmla="*/ 10886 w 8142515"/>
              <a:gd name="connsiteY18" fmla="*/ 38100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142515" h="1371600">
                <a:moveTo>
                  <a:pt x="10886" y="381000"/>
                </a:moveTo>
                <a:lnTo>
                  <a:pt x="533400" y="348343"/>
                </a:lnTo>
                <a:lnTo>
                  <a:pt x="1393372" y="272143"/>
                </a:lnTo>
                <a:lnTo>
                  <a:pt x="2242458" y="217714"/>
                </a:lnTo>
                <a:lnTo>
                  <a:pt x="3472543" y="163286"/>
                </a:lnTo>
                <a:lnTo>
                  <a:pt x="4212772" y="108857"/>
                </a:lnTo>
                <a:lnTo>
                  <a:pt x="4909458" y="76200"/>
                </a:lnTo>
                <a:lnTo>
                  <a:pt x="5649686" y="43543"/>
                </a:lnTo>
                <a:lnTo>
                  <a:pt x="6161315" y="76200"/>
                </a:lnTo>
                <a:lnTo>
                  <a:pt x="6662058" y="87086"/>
                </a:lnTo>
                <a:lnTo>
                  <a:pt x="7173686" y="76200"/>
                </a:lnTo>
                <a:lnTo>
                  <a:pt x="7739743" y="54429"/>
                </a:lnTo>
                <a:lnTo>
                  <a:pt x="8142515" y="0"/>
                </a:lnTo>
                <a:lnTo>
                  <a:pt x="8142515" y="718457"/>
                </a:lnTo>
                <a:lnTo>
                  <a:pt x="4060372" y="1001486"/>
                </a:lnTo>
                <a:lnTo>
                  <a:pt x="2917372" y="1088572"/>
                </a:lnTo>
                <a:lnTo>
                  <a:pt x="1850572" y="1153886"/>
                </a:lnTo>
                <a:lnTo>
                  <a:pt x="0" y="1371600"/>
                </a:lnTo>
                <a:lnTo>
                  <a:pt x="10886" y="381000"/>
                </a:lnTo>
                <a:close/>
              </a:path>
            </a:pathLst>
          </a:custGeom>
          <a:solidFill>
            <a:srgbClr val="ADC610">
              <a:alpha val="45882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				</a:t>
            </a:r>
            <a:r>
              <a:rPr kumimoji="0" lang="nl-NL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Beach</a:t>
            </a:r>
            <a:endParaRPr kumimoji="0" lang="nl-NL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8" name="Vrije vorm 7"/>
          <p:cNvSpPr/>
          <p:nvPr/>
        </p:nvSpPr>
        <p:spPr bwMode="auto">
          <a:xfrm>
            <a:off x="555171" y="4354286"/>
            <a:ext cx="8142515" cy="1719943"/>
          </a:xfrm>
          <a:custGeom>
            <a:avLst/>
            <a:gdLst>
              <a:gd name="connsiteX0" fmla="*/ 0 w 8142515"/>
              <a:gd name="connsiteY0" fmla="*/ 664028 h 1719943"/>
              <a:gd name="connsiteX1" fmla="*/ 1807029 w 8142515"/>
              <a:gd name="connsiteY1" fmla="*/ 435428 h 1719943"/>
              <a:gd name="connsiteX2" fmla="*/ 3461658 w 8142515"/>
              <a:gd name="connsiteY2" fmla="*/ 326571 h 1719943"/>
              <a:gd name="connsiteX3" fmla="*/ 5214258 w 8142515"/>
              <a:gd name="connsiteY3" fmla="*/ 185057 h 1719943"/>
              <a:gd name="connsiteX4" fmla="*/ 7043058 w 8142515"/>
              <a:gd name="connsiteY4" fmla="*/ 65314 h 1719943"/>
              <a:gd name="connsiteX5" fmla="*/ 8142515 w 8142515"/>
              <a:gd name="connsiteY5" fmla="*/ 0 h 1719943"/>
              <a:gd name="connsiteX6" fmla="*/ 8142515 w 8142515"/>
              <a:gd name="connsiteY6" fmla="*/ 1709057 h 1719943"/>
              <a:gd name="connsiteX7" fmla="*/ 0 w 8142515"/>
              <a:gd name="connsiteY7" fmla="*/ 1719943 h 1719943"/>
              <a:gd name="connsiteX8" fmla="*/ 0 w 8142515"/>
              <a:gd name="connsiteY8" fmla="*/ 664028 h 1719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142515" h="1719943">
                <a:moveTo>
                  <a:pt x="0" y="664028"/>
                </a:moveTo>
                <a:lnTo>
                  <a:pt x="1807029" y="435428"/>
                </a:lnTo>
                <a:lnTo>
                  <a:pt x="3461658" y="326571"/>
                </a:lnTo>
                <a:lnTo>
                  <a:pt x="5214258" y="185057"/>
                </a:lnTo>
                <a:lnTo>
                  <a:pt x="7043058" y="65314"/>
                </a:lnTo>
                <a:lnTo>
                  <a:pt x="8142515" y="0"/>
                </a:lnTo>
                <a:lnTo>
                  <a:pt x="8142515" y="1709057"/>
                </a:lnTo>
                <a:lnTo>
                  <a:pt x="0" y="1719943"/>
                </a:lnTo>
                <a:lnTo>
                  <a:pt x="0" y="664028"/>
                </a:lnTo>
                <a:close/>
              </a:path>
            </a:pathLst>
          </a:custGeom>
          <a:solidFill>
            <a:srgbClr val="2B89FF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				</a:t>
            </a:r>
            <a:r>
              <a:rPr kumimoji="0" lang="nl-NL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ＭＳ Ｐゴシック" pitchFamily="1" charset="-128"/>
              </a:rPr>
              <a:t>Dunes</a:t>
            </a:r>
            <a:endParaRPr kumimoji="0" lang="nl-NL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" name="Vrije vorm 8"/>
          <p:cNvSpPr/>
          <p:nvPr/>
        </p:nvSpPr>
        <p:spPr bwMode="auto">
          <a:xfrm>
            <a:off x="1513114" y="4278086"/>
            <a:ext cx="1197429" cy="587828"/>
          </a:xfrm>
          <a:custGeom>
            <a:avLst/>
            <a:gdLst>
              <a:gd name="connsiteX0" fmla="*/ 54429 w 1197429"/>
              <a:gd name="connsiteY0" fmla="*/ 522514 h 587828"/>
              <a:gd name="connsiteX1" fmla="*/ 10886 w 1197429"/>
              <a:gd name="connsiteY1" fmla="*/ 239485 h 587828"/>
              <a:gd name="connsiteX2" fmla="*/ 0 w 1197429"/>
              <a:gd name="connsiteY2" fmla="*/ 21771 h 587828"/>
              <a:gd name="connsiteX3" fmla="*/ 185057 w 1197429"/>
              <a:gd name="connsiteY3" fmla="*/ 0 h 587828"/>
              <a:gd name="connsiteX4" fmla="*/ 228600 w 1197429"/>
              <a:gd name="connsiteY4" fmla="*/ 174171 h 587828"/>
              <a:gd name="connsiteX5" fmla="*/ 925286 w 1197429"/>
              <a:gd name="connsiteY5" fmla="*/ 87085 h 587828"/>
              <a:gd name="connsiteX6" fmla="*/ 979715 w 1197429"/>
              <a:gd name="connsiteY6" fmla="*/ 174171 h 587828"/>
              <a:gd name="connsiteX7" fmla="*/ 1055915 w 1197429"/>
              <a:gd name="connsiteY7" fmla="*/ 163285 h 587828"/>
              <a:gd name="connsiteX8" fmla="*/ 1197429 w 1197429"/>
              <a:gd name="connsiteY8" fmla="*/ 326571 h 587828"/>
              <a:gd name="connsiteX9" fmla="*/ 1186543 w 1197429"/>
              <a:gd name="connsiteY9" fmla="*/ 489857 h 587828"/>
              <a:gd name="connsiteX10" fmla="*/ 65315 w 1197429"/>
              <a:gd name="connsiteY10" fmla="*/ 587828 h 587828"/>
              <a:gd name="connsiteX11" fmla="*/ 54429 w 1197429"/>
              <a:gd name="connsiteY11" fmla="*/ 522514 h 587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97429" h="587828">
                <a:moveTo>
                  <a:pt x="54429" y="522514"/>
                </a:moveTo>
                <a:lnTo>
                  <a:pt x="10886" y="239485"/>
                </a:lnTo>
                <a:lnTo>
                  <a:pt x="0" y="21771"/>
                </a:lnTo>
                <a:lnTo>
                  <a:pt x="185057" y="0"/>
                </a:lnTo>
                <a:lnTo>
                  <a:pt x="228600" y="174171"/>
                </a:lnTo>
                <a:lnTo>
                  <a:pt x="925286" y="87085"/>
                </a:lnTo>
                <a:lnTo>
                  <a:pt x="979715" y="174171"/>
                </a:lnTo>
                <a:lnTo>
                  <a:pt x="1055915" y="163285"/>
                </a:lnTo>
                <a:lnTo>
                  <a:pt x="1197429" y="326571"/>
                </a:lnTo>
                <a:lnTo>
                  <a:pt x="1186543" y="489857"/>
                </a:lnTo>
                <a:lnTo>
                  <a:pt x="65315" y="587828"/>
                </a:lnTo>
                <a:lnTo>
                  <a:pt x="54429" y="522514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0" name="Vrije vorm 9"/>
          <p:cNvSpPr/>
          <p:nvPr/>
        </p:nvSpPr>
        <p:spPr bwMode="auto">
          <a:xfrm>
            <a:off x="7913914" y="3995057"/>
            <a:ext cx="794657" cy="337457"/>
          </a:xfrm>
          <a:custGeom>
            <a:avLst/>
            <a:gdLst>
              <a:gd name="connsiteX0" fmla="*/ 598715 w 794657"/>
              <a:gd name="connsiteY0" fmla="*/ 337457 h 337457"/>
              <a:gd name="connsiteX1" fmla="*/ 0 w 794657"/>
              <a:gd name="connsiteY1" fmla="*/ 174172 h 337457"/>
              <a:gd name="connsiteX2" fmla="*/ 402772 w 794657"/>
              <a:gd name="connsiteY2" fmla="*/ 97972 h 337457"/>
              <a:gd name="connsiteX3" fmla="*/ 587829 w 794657"/>
              <a:gd name="connsiteY3" fmla="*/ 21772 h 337457"/>
              <a:gd name="connsiteX4" fmla="*/ 794657 w 794657"/>
              <a:gd name="connsiteY4" fmla="*/ 0 h 337457"/>
              <a:gd name="connsiteX5" fmla="*/ 794657 w 794657"/>
              <a:gd name="connsiteY5" fmla="*/ 337457 h 337457"/>
              <a:gd name="connsiteX6" fmla="*/ 598715 w 794657"/>
              <a:gd name="connsiteY6" fmla="*/ 337457 h 337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4657" h="337457">
                <a:moveTo>
                  <a:pt x="598715" y="337457"/>
                </a:moveTo>
                <a:lnTo>
                  <a:pt x="0" y="174172"/>
                </a:lnTo>
                <a:lnTo>
                  <a:pt x="402772" y="97972"/>
                </a:lnTo>
                <a:lnTo>
                  <a:pt x="587829" y="21772"/>
                </a:lnTo>
                <a:lnTo>
                  <a:pt x="794657" y="0"/>
                </a:lnTo>
                <a:lnTo>
                  <a:pt x="794657" y="337457"/>
                </a:lnTo>
                <a:lnTo>
                  <a:pt x="598715" y="337457"/>
                </a:lnTo>
                <a:close/>
              </a:path>
            </a:pathLst>
          </a:custGeom>
          <a:solidFill>
            <a:srgbClr val="00B05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1" name="Ovaal 10"/>
          <p:cNvSpPr/>
          <p:nvPr/>
        </p:nvSpPr>
        <p:spPr bwMode="auto">
          <a:xfrm>
            <a:off x="2971800" y="4103914"/>
            <a:ext cx="130629" cy="87086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2" name="Ovaal 11"/>
          <p:cNvSpPr/>
          <p:nvPr/>
        </p:nvSpPr>
        <p:spPr bwMode="auto">
          <a:xfrm>
            <a:off x="3320143" y="4016829"/>
            <a:ext cx="130629" cy="87086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3" name="Ovaal 12"/>
          <p:cNvSpPr/>
          <p:nvPr/>
        </p:nvSpPr>
        <p:spPr bwMode="auto">
          <a:xfrm>
            <a:off x="3646715" y="3929743"/>
            <a:ext cx="130629" cy="87086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4" name="Ovaal 13"/>
          <p:cNvSpPr/>
          <p:nvPr/>
        </p:nvSpPr>
        <p:spPr bwMode="auto">
          <a:xfrm>
            <a:off x="4844143" y="3886200"/>
            <a:ext cx="130629" cy="87086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5" name="Ovaal 14"/>
          <p:cNvSpPr/>
          <p:nvPr/>
        </p:nvSpPr>
        <p:spPr bwMode="auto">
          <a:xfrm>
            <a:off x="4495800" y="3831771"/>
            <a:ext cx="130629" cy="87086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6" name="Ovaal 15"/>
          <p:cNvSpPr/>
          <p:nvPr/>
        </p:nvSpPr>
        <p:spPr bwMode="auto">
          <a:xfrm>
            <a:off x="2492829" y="3995057"/>
            <a:ext cx="130629" cy="87086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7" name="Ovaal 16"/>
          <p:cNvSpPr/>
          <p:nvPr/>
        </p:nvSpPr>
        <p:spPr bwMode="auto">
          <a:xfrm>
            <a:off x="4463143" y="4082143"/>
            <a:ext cx="130629" cy="87086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8" name="Ovaal 17"/>
          <p:cNvSpPr/>
          <p:nvPr/>
        </p:nvSpPr>
        <p:spPr bwMode="auto">
          <a:xfrm>
            <a:off x="664029" y="4114800"/>
            <a:ext cx="468085" cy="228600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9" name="Ovaal 18"/>
          <p:cNvSpPr/>
          <p:nvPr/>
        </p:nvSpPr>
        <p:spPr bwMode="auto">
          <a:xfrm>
            <a:off x="3124200" y="4256314"/>
            <a:ext cx="130629" cy="87086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20" name="Ovaal 19"/>
          <p:cNvSpPr/>
          <p:nvPr/>
        </p:nvSpPr>
        <p:spPr bwMode="auto">
          <a:xfrm>
            <a:off x="6988629" y="3831771"/>
            <a:ext cx="1349828" cy="315685"/>
          </a:xfrm>
          <a:prstGeom prst="ellipse">
            <a:avLst/>
          </a:prstGeom>
          <a:solidFill>
            <a:srgbClr val="7030A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7" grpId="1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785622"/>
              </p:ext>
            </p:extLst>
          </p:nvPr>
        </p:nvGraphicFramePr>
        <p:xfrm>
          <a:off x="2656508" y="3264469"/>
          <a:ext cx="3443908" cy="9566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11" name="Equation" r:id="rId3" imgW="1600200" imgH="444500" progId="Equation.3">
                  <p:embed/>
                </p:oleObj>
              </mc:Choice>
              <mc:Fallback>
                <p:oleObj name="Equation" r:id="rId3" imgW="16002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6508" y="3264469"/>
                        <a:ext cx="3443908" cy="9566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Down Arrow Callout 8"/>
          <p:cNvSpPr/>
          <p:nvPr/>
        </p:nvSpPr>
        <p:spPr bwMode="auto">
          <a:xfrm>
            <a:off x="928392" y="1574800"/>
            <a:ext cx="3787628" cy="1826587"/>
          </a:xfrm>
          <a:prstGeom prst="down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This is the thing we are interested 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in:</a:t>
            </a:r>
          </a:p>
          <a:p>
            <a:pPr eaLnBrk="0" hangingPunct="0"/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it 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gives the probability of each class to be associated with a </a:t>
            </a:r>
            <a:r>
              <a:rPr lang="en-US" sz="1600" dirty="0" err="1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superpixel</a:t>
            </a:r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 given all features of that </a:t>
            </a:r>
            <a:r>
              <a:rPr lang="en-US" sz="1600" dirty="0" err="1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superpixel</a:t>
            </a:r>
            <a:endParaRPr lang="en-US" sz="1600" dirty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10" name="Up Arrow Callout 9"/>
          <p:cNvSpPr/>
          <p:nvPr/>
        </p:nvSpPr>
        <p:spPr bwMode="auto">
          <a:xfrm>
            <a:off x="3779890" y="4149100"/>
            <a:ext cx="2190443" cy="1304267"/>
          </a:xfrm>
          <a:prstGeom prst="up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A-priori probability distribution over feature values</a:t>
            </a:r>
            <a:endParaRPr lang="en-US" dirty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12" name="Down Arrow Callout 11"/>
          <p:cNvSpPr/>
          <p:nvPr/>
        </p:nvSpPr>
        <p:spPr bwMode="auto">
          <a:xfrm>
            <a:off x="4283960" y="2348850"/>
            <a:ext cx="2351819" cy="960782"/>
          </a:xfrm>
          <a:prstGeom prst="down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A-priori probability distribution over </a:t>
            </a:r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classes</a:t>
            </a:r>
            <a:endParaRPr lang="en-US" sz="1600" dirty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13" name="24-Point Star 12"/>
          <p:cNvSpPr/>
          <p:nvPr/>
        </p:nvSpPr>
        <p:spPr bwMode="auto">
          <a:xfrm>
            <a:off x="6084210" y="1700761"/>
            <a:ext cx="1496004" cy="936129"/>
          </a:xfrm>
          <a:prstGeom prst="star24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Counting</a:t>
            </a:r>
            <a:r>
              <a:rPr kumimoji="0" lang="en-US" sz="12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classes</a:t>
            </a: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4" name="24-Point Star 13"/>
          <p:cNvSpPr/>
          <p:nvPr/>
        </p:nvSpPr>
        <p:spPr bwMode="auto">
          <a:xfrm>
            <a:off x="5488608" y="5085230"/>
            <a:ext cx="1496004" cy="936129"/>
          </a:xfrm>
          <a:prstGeom prst="star24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Counting</a:t>
            </a:r>
            <a:r>
              <a:rPr kumimoji="0" lang="en-US" sz="12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features</a:t>
            </a: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3009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Down Arrow Callout 17"/>
          <p:cNvSpPr/>
          <p:nvPr/>
        </p:nvSpPr>
        <p:spPr bwMode="auto">
          <a:xfrm>
            <a:off x="928392" y="1574800"/>
            <a:ext cx="3787628" cy="1826587"/>
          </a:xfrm>
          <a:prstGeom prst="downArrowCallout">
            <a:avLst/>
          </a:prstGeom>
          <a:solidFill>
            <a:srgbClr val="D9D9D9"/>
          </a:solidFill>
          <a:ln>
            <a:solidFill>
              <a:srgbClr val="BFBFBF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This is the thing we are interested </a:t>
            </a:r>
            <a:r>
              <a:rPr lang="en-US" sz="1600" dirty="0" smtClean="0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in:</a:t>
            </a:r>
          </a:p>
          <a:p>
            <a:pPr eaLnBrk="0" hangingPunct="0"/>
            <a:r>
              <a:rPr lang="en-US" sz="1600" dirty="0" smtClean="0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it </a:t>
            </a:r>
            <a:r>
              <a:rPr lang="en-US" sz="1600" dirty="0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gives the probability of each class to be associated with a </a:t>
            </a:r>
            <a:r>
              <a:rPr lang="en-US" sz="1600" dirty="0" err="1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superpixel</a:t>
            </a:r>
            <a:r>
              <a:rPr lang="en-US" sz="1600" dirty="0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 given all features of that </a:t>
            </a:r>
            <a:r>
              <a:rPr lang="en-US" sz="1600" dirty="0" err="1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superpixel</a:t>
            </a:r>
            <a:endParaRPr lang="en-US" sz="1600" dirty="0">
              <a:solidFill>
                <a:srgbClr val="A6A6A6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11" name="Up Arrow Callout 10"/>
          <p:cNvSpPr/>
          <p:nvPr/>
        </p:nvSpPr>
        <p:spPr bwMode="auto">
          <a:xfrm>
            <a:off x="3779890" y="4149100"/>
            <a:ext cx="2190443" cy="1304267"/>
          </a:xfrm>
          <a:prstGeom prst="upArrowCallou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 smtClean="0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A-priori probability distribution over feature values</a:t>
            </a:r>
            <a:endParaRPr lang="en-US" dirty="0">
              <a:solidFill>
                <a:srgbClr val="A6A6A6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15" name="Down Arrow Callout 14"/>
          <p:cNvSpPr/>
          <p:nvPr/>
        </p:nvSpPr>
        <p:spPr bwMode="auto">
          <a:xfrm>
            <a:off x="4283960" y="2348850"/>
            <a:ext cx="2351819" cy="960782"/>
          </a:xfrm>
          <a:prstGeom prst="downArrowCallou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A-priori probability distribution over </a:t>
            </a:r>
            <a:r>
              <a:rPr lang="en-US" sz="1600" dirty="0" smtClean="0">
                <a:solidFill>
                  <a:srgbClr val="A6A6A6"/>
                </a:solidFill>
                <a:latin typeface="Arial" charset="0"/>
                <a:ea typeface="ＭＳ Ｐゴシック" pitchFamily="1" charset="-128"/>
              </a:rPr>
              <a:t>classes</a:t>
            </a:r>
            <a:endParaRPr lang="en-US" sz="1600" dirty="0">
              <a:solidFill>
                <a:srgbClr val="A6A6A6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16" name="24-Point Star 15"/>
          <p:cNvSpPr/>
          <p:nvPr/>
        </p:nvSpPr>
        <p:spPr bwMode="auto">
          <a:xfrm>
            <a:off x="6084210" y="1700761"/>
            <a:ext cx="1496004" cy="936129"/>
          </a:xfrm>
          <a:prstGeom prst="star24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rgbClr val="A6A6A6"/>
                </a:solidFill>
                <a:effectLst/>
                <a:latin typeface="Arial" charset="0"/>
                <a:ea typeface="ＭＳ Ｐゴシック" pitchFamily="1" charset="-128"/>
              </a:rPr>
              <a:t>Counting</a:t>
            </a:r>
            <a:r>
              <a:rPr kumimoji="0" lang="en-US" sz="1200" b="0" i="0" u="none" strike="noStrike" cap="none" normalizeH="0" dirty="0" smtClean="0">
                <a:ln>
                  <a:noFill/>
                </a:ln>
                <a:solidFill>
                  <a:srgbClr val="A6A6A6"/>
                </a:solidFill>
                <a:effectLst/>
                <a:latin typeface="Arial" charset="0"/>
                <a:ea typeface="ＭＳ Ｐゴシック" pitchFamily="1" charset="-128"/>
              </a:rPr>
              <a:t> classes</a:t>
            </a: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rgbClr val="A6A6A6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17" name="24-Point Star 16"/>
          <p:cNvSpPr/>
          <p:nvPr/>
        </p:nvSpPr>
        <p:spPr bwMode="auto">
          <a:xfrm>
            <a:off x="5488608" y="5085230"/>
            <a:ext cx="1496004" cy="936129"/>
          </a:xfrm>
          <a:prstGeom prst="star24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rgbClr val="A6A6A6"/>
                </a:solidFill>
                <a:effectLst/>
                <a:latin typeface="Arial" charset="0"/>
                <a:ea typeface="ＭＳ Ｐゴシック" pitchFamily="1" charset="-128"/>
              </a:rPr>
              <a:t>Counting</a:t>
            </a:r>
            <a:r>
              <a:rPr kumimoji="0" lang="en-US" sz="1200" b="0" i="0" u="none" strike="noStrike" cap="none" normalizeH="0" dirty="0" smtClean="0">
                <a:ln>
                  <a:noFill/>
                </a:ln>
                <a:solidFill>
                  <a:srgbClr val="A6A6A6"/>
                </a:solidFill>
                <a:effectLst/>
                <a:latin typeface="Arial" charset="0"/>
                <a:ea typeface="ＭＳ Ｐゴシック" pitchFamily="1" charset="-128"/>
              </a:rPr>
              <a:t> features</a:t>
            </a: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rgbClr val="A6A6A6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3. Model </a:t>
            </a:r>
            <a:r>
              <a:rPr lang="nl-NL" dirty="0" err="1"/>
              <a:t>construction</a:t>
            </a:r>
            <a:r>
              <a:rPr lang="nl-NL" dirty="0"/>
              <a:t> </a:t>
            </a:r>
            <a:r>
              <a:rPr lang="nl-NL" dirty="0" err="1"/>
              <a:t>and</a:t>
            </a:r>
            <a:r>
              <a:rPr lang="nl-NL" dirty="0"/>
              <a:t> training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dirty="0" err="1" smtClean="0"/>
              <a:t>Fields</a:t>
            </a:r>
            <a:r>
              <a:rPr lang="nl-NL" dirty="0" smtClean="0"/>
              <a:t> (CRF)</a:t>
            </a:r>
            <a:endParaRPr lang="nl-NL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6427403"/>
              </p:ext>
            </p:extLst>
          </p:nvPr>
        </p:nvGraphicFramePr>
        <p:xfrm>
          <a:off x="2656508" y="3264469"/>
          <a:ext cx="3443908" cy="9566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1" name="Equation" r:id="rId3" imgW="1600200" imgH="444500" progId="Equation.3">
                  <p:embed/>
                </p:oleObj>
              </mc:Choice>
              <mc:Fallback>
                <p:oleObj name="Equation" r:id="rId3" imgW="16002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6508" y="3264469"/>
                        <a:ext cx="3443908" cy="9566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Down Arrow Callout 11"/>
          <p:cNvSpPr/>
          <p:nvPr/>
        </p:nvSpPr>
        <p:spPr bwMode="auto">
          <a:xfrm>
            <a:off x="2993139" y="2060810"/>
            <a:ext cx="2587001" cy="1248822"/>
          </a:xfrm>
          <a:prstGeom prst="downArrowCallout">
            <a:avLst/>
          </a:prstGeom>
          <a:solidFill>
            <a:srgbClr val="FFBB09"/>
          </a:solidFill>
          <a:ln>
            <a:solidFill>
              <a:srgbClr val="CB9406"/>
            </a:solidFill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sz="1600" dirty="0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Probability distribution over feature values given the class of the </a:t>
            </a:r>
            <a:r>
              <a:rPr lang="en-US" sz="1600" dirty="0" err="1" smtClean="0">
                <a:solidFill>
                  <a:srgbClr val="000000"/>
                </a:solidFill>
                <a:latin typeface="Arial" charset="0"/>
                <a:ea typeface="ＭＳ Ｐゴシック" pitchFamily="1" charset="-128"/>
              </a:rPr>
              <a:t>superpixel</a:t>
            </a:r>
            <a:endParaRPr lang="en-US" sz="1600" dirty="0">
              <a:solidFill>
                <a:srgbClr val="000000"/>
              </a:solidFill>
              <a:latin typeface="Arial" charset="0"/>
              <a:ea typeface="ＭＳ Ｐゴシック" pitchFamily="1" charset="-128"/>
            </a:endParaRPr>
          </a:p>
        </p:txBody>
      </p:sp>
      <p:sp>
        <p:nvSpPr>
          <p:cNvPr id="13" name="24-Point Star 12"/>
          <p:cNvSpPr/>
          <p:nvPr/>
        </p:nvSpPr>
        <p:spPr bwMode="auto">
          <a:xfrm>
            <a:off x="5222331" y="1537349"/>
            <a:ext cx="1496004" cy="936129"/>
          </a:xfrm>
          <a:prstGeom prst="star24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Counting</a:t>
            </a:r>
            <a:r>
              <a:rPr kumimoji="0" lang="en-US" sz="12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features per class</a:t>
            </a:r>
            <a:endParaRPr kumimoji="0" lang="en-US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2" name="Cloud Callout 1"/>
          <p:cNvSpPr/>
          <p:nvPr/>
        </p:nvSpPr>
        <p:spPr bwMode="auto">
          <a:xfrm>
            <a:off x="35370" y="4191519"/>
            <a:ext cx="3960550" cy="2117881"/>
          </a:xfrm>
          <a:prstGeom prst="cloudCallout">
            <a:avLst>
              <a:gd name="adj1" fmla="val 61145"/>
              <a:gd name="adj2" fmla="val -64732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We need feature values that are associated with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a pre-determined number of classes</a:t>
            </a:r>
          </a:p>
          <a:p>
            <a:pPr eaLnBrk="0" hangingPunct="0"/>
            <a:r>
              <a:rPr lang="en-US" sz="1400" dirty="0" smtClean="0">
                <a:solidFill>
                  <a:schemeClr val="tx1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endParaRPr lang="en-US" sz="1400" dirty="0">
              <a:solidFill>
                <a:schemeClr val="tx1"/>
              </a:solidFill>
              <a:latin typeface="Arial" charset="0"/>
              <a:ea typeface="ＭＳ Ｐゴシック" pitchFamily="1" charset="-128"/>
            </a:endParaRPr>
          </a:p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tx1"/>
                </a:solidFill>
                <a:latin typeface="Arial" charset="0"/>
                <a:ea typeface="ＭＳ Ｐゴシック" pitchFamily="1" charset="-128"/>
              </a:rPr>
              <a:t>We need manually classified images!</a:t>
            </a:r>
            <a:endParaRPr kumimoji="0" lang="en-US" sz="1400" b="0" i="0" u="none" strike="noStrike" cap="none" normalizeH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5524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5513" y="1828800"/>
            <a:ext cx="8041791" cy="3506788"/>
          </a:xfrm>
        </p:spPr>
        <p:txBody>
          <a:bodyPr/>
          <a:lstStyle/>
          <a:p>
            <a:r>
              <a:rPr lang="nl-NL" dirty="0" err="1" smtClean="0"/>
              <a:t>Now</a:t>
            </a:r>
            <a:r>
              <a:rPr lang="nl-NL" dirty="0" smtClean="0"/>
              <a:t> we </a:t>
            </a:r>
            <a:r>
              <a:rPr lang="nl-NL" dirty="0" err="1" smtClean="0"/>
              <a:t>can</a:t>
            </a:r>
            <a:r>
              <a:rPr lang="nl-NL" dirty="0" smtClean="0"/>
              <a:t> extract the </a:t>
            </a:r>
            <a:r>
              <a:rPr lang="nl-NL" u="sng" dirty="0" err="1" smtClean="0"/>
              <a:t>conditional</a:t>
            </a:r>
            <a:r>
              <a:rPr lang="nl-NL" dirty="0" smtClean="0"/>
              <a:t> </a:t>
            </a:r>
            <a:r>
              <a:rPr lang="nl-NL" dirty="0" err="1" smtClean="0"/>
              <a:t>probability</a:t>
            </a:r>
            <a:r>
              <a:rPr lang="nl-NL" dirty="0" smtClean="0"/>
              <a:t> </a:t>
            </a:r>
            <a:r>
              <a:rPr lang="nl-NL" dirty="0" err="1" smtClean="0"/>
              <a:t>distribution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 err="1" smtClean="0"/>
              <a:t>manually</a:t>
            </a:r>
            <a:r>
              <a:rPr lang="nl-NL" dirty="0" smtClean="0"/>
              <a:t> </a:t>
            </a:r>
            <a:r>
              <a:rPr lang="nl-NL" dirty="0" err="1" smtClean="0"/>
              <a:t>classified</a:t>
            </a:r>
            <a:r>
              <a:rPr lang="nl-NL" dirty="0" smtClean="0"/>
              <a:t> images:</a:t>
            </a:r>
          </a:p>
          <a:p>
            <a:endParaRPr lang="nl-NL" dirty="0"/>
          </a:p>
          <a:p>
            <a:endParaRPr lang="nl-NL" dirty="0" smtClean="0"/>
          </a:p>
          <a:p>
            <a:endParaRPr lang="nl-NL" dirty="0" smtClean="0"/>
          </a:p>
          <a:p>
            <a:endParaRPr lang="nl-NL" dirty="0" smtClean="0"/>
          </a:p>
          <a:p>
            <a:r>
              <a:rPr lang="nl-NL" dirty="0" smtClean="0"/>
              <a:t>An </a:t>
            </a:r>
            <a:r>
              <a:rPr lang="nl-NL" dirty="0" err="1" smtClean="0"/>
              <a:t>iterative</a:t>
            </a:r>
            <a:r>
              <a:rPr lang="nl-NL" dirty="0" smtClean="0"/>
              <a:t> </a:t>
            </a:r>
            <a:r>
              <a:rPr lang="nl-NL" dirty="0" err="1" smtClean="0"/>
              <a:t>optimization</a:t>
            </a:r>
            <a:r>
              <a:rPr lang="nl-NL" dirty="0" smtClean="0"/>
              <a:t> </a:t>
            </a:r>
            <a:r>
              <a:rPr lang="nl-NL" dirty="0" err="1" smtClean="0"/>
              <a:t>algorithm</a:t>
            </a:r>
            <a:r>
              <a:rPr lang="nl-NL" dirty="0" smtClean="0"/>
              <a:t> </a:t>
            </a:r>
            <a:r>
              <a:rPr lang="nl-NL" dirty="0" err="1" smtClean="0"/>
              <a:t>can</a:t>
            </a:r>
            <a:r>
              <a:rPr lang="nl-NL" dirty="0" smtClean="0"/>
              <a:t> </a:t>
            </a:r>
            <a:r>
              <a:rPr lang="nl-NL" dirty="0" err="1" smtClean="0"/>
              <a:t>subsequently</a:t>
            </a:r>
            <a:r>
              <a:rPr lang="nl-NL" dirty="0" smtClean="0"/>
              <a:t> </a:t>
            </a:r>
            <a:r>
              <a:rPr lang="nl-NL" dirty="0" err="1" smtClean="0"/>
              <a:t>provide</a:t>
            </a:r>
            <a:r>
              <a:rPr lang="nl-NL" dirty="0" smtClean="0"/>
              <a:t> </a:t>
            </a:r>
            <a:r>
              <a:rPr lang="nl-NL" dirty="0" err="1" smtClean="0"/>
              <a:t>us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the </a:t>
            </a:r>
            <a:r>
              <a:rPr lang="nl-NL" dirty="0" err="1" smtClean="0"/>
              <a:t>largest</a:t>
            </a:r>
            <a:r>
              <a:rPr lang="nl-NL" dirty="0" smtClean="0"/>
              <a:t> </a:t>
            </a:r>
            <a:r>
              <a:rPr lang="nl-NL" u="sng" dirty="0" smtClean="0"/>
              <a:t>joint</a:t>
            </a:r>
            <a:r>
              <a:rPr lang="nl-NL" dirty="0" smtClean="0"/>
              <a:t> </a:t>
            </a:r>
            <a:r>
              <a:rPr lang="nl-NL" dirty="0" err="1" smtClean="0"/>
              <a:t>probability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hence</a:t>
            </a:r>
            <a:r>
              <a:rPr lang="nl-NL" dirty="0" smtClean="0"/>
              <a:t> the most </a:t>
            </a:r>
            <a:r>
              <a:rPr lang="nl-NL" dirty="0" err="1" smtClean="0"/>
              <a:t>probable</a:t>
            </a:r>
            <a:r>
              <a:rPr lang="nl-NL" dirty="0" smtClean="0"/>
              <a:t> </a:t>
            </a:r>
            <a:r>
              <a:rPr lang="nl-NL" dirty="0" err="1" smtClean="0"/>
              <a:t>classification</a:t>
            </a:r>
            <a:r>
              <a:rPr lang="nl-NL" dirty="0" smtClean="0"/>
              <a:t> of the image: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3. Model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training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Conditional</a:t>
            </a:r>
            <a:r>
              <a:rPr lang="nl-NL" dirty="0" smtClean="0"/>
              <a:t> Random </a:t>
            </a:r>
            <a:r>
              <a:rPr lang="nl-NL" smtClean="0"/>
              <a:t>Fields </a:t>
            </a:r>
            <a:r>
              <a:rPr lang="nl-NL" dirty="0" smtClean="0"/>
              <a:t>(CRF)</a:t>
            </a:r>
            <a:endParaRPr lang="nl-NL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9123554"/>
              </p:ext>
            </p:extLst>
          </p:nvPr>
        </p:nvGraphicFramePr>
        <p:xfrm>
          <a:off x="2804879" y="4765518"/>
          <a:ext cx="4619625" cy="1039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4" name="Equation" r:id="rId3" imgW="2146300" imgH="482600" progId="Equation.3">
                  <p:embed/>
                </p:oleObj>
              </mc:Choice>
              <mc:Fallback>
                <p:oleObj name="Equation" r:id="rId3" imgW="21463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04879" y="4765518"/>
                        <a:ext cx="4619625" cy="1039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5749818"/>
              </p:ext>
            </p:extLst>
          </p:nvPr>
        </p:nvGraphicFramePr>
        <p:xfrm>
          <a:off x="2784322" y="2616379"/>
          <a:ext cx="3443908" cy="9566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5" name="Equation" r:id="rId5" imgW="1600200" imgH="444500" progId="Equation.3">
                  <p:embed/>
                </p:oleObj>
              </mc:Choice>
              <mc:Fallback>
                <p:oleObj name="Equation" r:id="rId5" imgW="16002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84322" y="2616379"/>
                        <a:ext cx="3443908" cy="9566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531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01-c1-origina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23" t="54378" r="17476" b="9177"/>
          <a:stretch/>
        </p:blipFill>
        <p:spPr bwMode="auto">
          <a:xfrm>
            <a:off x="1206346" y="2170320"/>
            <a:ext cx="6924101" cy="38410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 smtClean="0"/>
              <a:t>Example</a:t>
            </a:r>
            <a:r>
              <a:rPr lang="nl-NL" dirty="0" smtClean="0"/>
              <a:t>: </a:t>
            </a:r>
            <a:r>
              <a:rPr lang="nl-NL" dirty="0" err="1" smtClean="0"/>
              <a:t>beach</a:t>
            </a:r>
            <a:r>
              <a:rPr lang="nl-NL" dirty="0" smtClean="0"/>
              <a:t> user </a:t>
            </a:r>
            <a:r>
              <a:rPr lang="nl-NL" dirty="0" err="1" smtClean="0"/>
              <a:t>detection</a:t>
            </a:r>
            <a:r>
              <a:rPr lang="nl-NL" dirty="0" smtClean="0"/>
              <a:t> </a:t>
            </a:r>
            <a:r>
              <a:rPr lang="nl-NL" dirty="0" err="1" smtClean="0"/>
              <a:t>algorithm</a:t>
            </a:r>
            <a:endParaRPr lang="nl-NL" dirty="0" smtClean="0"/>
          </a:p>
          <a:p>
            <a:endParaRPr lang="nl-NL" dirty="0" smtClean="0"/>
          </a:p>
          <a:p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3. Model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training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Dimensionality</a:t>
            </a:r>
            <a:endParaRPr lang="nl-NL" dirty="0"/>
          </a:p>
        </p:txBody>
      </p:sp>
      <p:pic>
        <p:nvPicPr>
          <p:cNvPr id="5" name="Picture 2" descr="08-c1-seleccion"/>
          <p:cNvPicPr>
            <a:picLocks noChangeAspect="1" noChangeArrowheads="1"/>
          </p:cNvPicPr>
          <p:nvPr/>
        </p:nvPicPr>
        <p:blipFill rotWithShape="1">
          <a:blip r:embed="rId3" cstate="print"/>
          <a:srcRect l="33744" t="55583" r="20675" b="9467"/>
          <a:stretch/>
        </p:blipFill>
        <p:spPr bwMode="auto">
          <a:xfrm>
            <a:off x="1145753" y="2170321"/>
            <a:ext cx="7006728" cy="38410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 descr="09-c1-seleccion(rev)"/>
          <p:cNvPicPr>
            <a:picLocks noChangeAspect="1" noChangeArrowheads="1"/>
          </p:cNvPicPr>
          <p:nvPr/>
        </p:nvPicPr>
        <p:blipFill rotWithShape="1">
          <a:blip r:embed="rId4" cstate="print"/>
          <a:srcRect l="34568" t="56145" r="20741" b="9498"/>
          <a:stretch/>
        </p:blipFill>
        <p:spPr bwMode="auto">
          <a:xfrm>
            <a:off x="1288974" y="2238776"/>
            <a:ext cx="6841473" cy="37725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9033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5513" y="1828800"/>
            <a:ext cx="7138987" cy="1883884"/>
          </a:xfrm>
        </p:spPr>
        <p:txBody>
          <a:bodyPr/>
          <a:lstStyle/>
          <a:p>
            <a:r>
              <a:rPr lang="nl-NL" dirty="0" smtClean="0"/>
              <a:t>1-dimensional </a:t>
            </a:r>
            <a:r>
              <a:rPr lang="nl-NL" dirty="0" err="1" smtClean="0"/>
              <a:t>discrimination</a:t>
            </a:r>
            <a:endParaRPr lang="nl-NL" dirty="0" smtClean="0"/>
          </a:p>
          <a:p>
            <a:endParaRPr lang="nl-NL" dirty="0"/>
          </a:p>
          <a:p>
            <a:r>
              <a:rPr lang="nl-NL" dirty="0" err="1" smtClean="0"/>
              <a:t>Threshold</a:t>
            </a:r>
            <a:r>
              <a:rPr lang="nl-NL" dirty="0" smtClean="0"/>
              <a:t> set </a:t>
            </a:r>
            <a:r>
              <a:rPr lang="nl-NL" dirty="0" err="1" smtClean="0"/>
              <a:t>by</a:t>
            </a:r>
            <a:r>
              <a:rPr lang="nl-NL" dirty="0" smtClean="0"/>
              <a:t> manual </a:t>
            </a:r>
            <a:r>
              <a:rPr lang="nl-NL" dirty="0" err="1" smtClean="0"/>
              <a:t>calibration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3. Model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training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Dimensionality</a:t>
            </a:r>
            <a:endParaRPr lang="nl-NL" dirty="0"/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2093205" y="4825388"/>
            <a:ext cx="446183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0" name="Straight Connector 9"/>
          <p:cNvCxnSpPr/>
          <p:nvPr/>
        </p:nvCxnSpPr>
        <p:spPr bwMode="auto">
          <a:xfrm>
            <a:off x="2093205" y="4704202"/>
            <a:ext cx="0" cy="20932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 bwMode="auto">
          <a:xfrm>
            <a:off x="3371160" y="4120309"/>
            <a:ext cx="2423711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857250" marR="0" indent="-8572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Pixel </a:t>
            </a:r>
            <a:r>
              <a:rPr kumimoji="0" lang="nl-NL" sz="2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intensity</a:t>
            </a:r>
            <a:endParaRPr kumimoji="0" lang="nl-NL" sz="2800" b="0" i="0" u="none" strike="noStrike" kern="0" cap="none" spc="0" normalizeH="0" baseline="0" noProof="0" dirty="0" smtClean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+mn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2" name="TextBox 11"/>
          <p:cNvSpPr txBox="1"/>
          <p:nvPr/>
        </p:nvSpPr>
        <p:spPr bwMode="auto">
          <a:xfrm>
            <a:off x="2005070" y="4885366"/>
            <a:ext cx="583894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857250" marR="0" indent="-8572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sz="2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0</a:t>
            </a:r>
          </a:p>
        </p:txBody>
      </p:sp>
      <p:cxnSp>
        <p:nvCxnSpPr>
          <p:cNvPr id="14" name="Straight Connector 13"/>
          <p:cNvCxnSpPr/>
          <p:nvPr/>
        </p:nvCxnSpPr>
        <p:spPr bwMode="auto">
          <a:xfrm flipV="1">
            <a:off x="4450814" y="4716451"/>
            <a:ext cx="0" cy="582664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>
            <a:off x="4583016" y="5210977"/>
            <a:ext cx="44067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 flipH="1">
            <a:off x="3922005" y="5210977"/>
            <a:ext cx="402115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0" name="TextBox 19"/>
          <p:cNvSpPr txBox="1"/>
          <p:nvPr/>
        </p:nvSpPr>
        <p:spPr bwMode="auto">
          <a:xfrm>
            <a:off x="5139369" y="5057088"/>
            <a:ext cx="10466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857250" marR="0" indent="-8572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+mn-lt"/>
                <a:ea typeface="ＭＳ Ｐゴシック" charset="-128"/>
                <a:cs typeface="ＭＳ Ｐゴシック" charset="-128"/>
              </a:rPr>
              <a:t>Beach</a:t>
            </a:r>
          </a:p>
        </p:txBody>
      </p:sp>
      <p:sp>
        <p:nvSpPr>
          <p:cNvPr id="21" name="TextBox 20"/>
          <p:cNvSpPr txBox="1"/>
          <p:nvPr/>
        </p:nvSpPr>
        <p:spPr bwMode="auto">
          <a:xfrm>
            <a:off x="2974551" y="5055599"/>
            <a:ext cx="1046602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857250" marR="0" indent="-8572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sz="2000" kern="0" dirty="0" smtClean="0">
                <a:solidFill>
                  <a:srgbClr val="00B0F0"/>
                </a:solidFill>
                <a:latin typeface="+mn-lt"/>
                <a:ea typeface="ＭＳ Ｐゴシック" charset="-128"/>
                <a:cs typeface="ＭＳ Ｐゴシック" charset="-128"/>
              </a:rPr>
              <a:t>Object</a:t>
            </a:r>
            <a:endParaRPr kumimoji="0" lang="nl-NL" sz="2000" b="0" i="0" u="none" strike="noStrike" kern="0" cap="none" spc="0" normalizeH="0" baseline="0" noProof="0" dirty="0" smtClean="0">
              <a:ln>
                <a:noFill/>
              </a:ln>
              <a:solidFill>
                <a:srgbClr val="00B0F0"/>
              </a:solidFill>
              <a:effectLst/>
              <a:uLnTx/>
              <a:uFillTx/>
              <a:latin typeface="+mn-lt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28633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 smtClean="0"/>
              <a:t>Example</a:t>
            </a:r>
            <a:r>
              <a:rPr lang="nl-NL" dirty="0" smtClean="0"/>
              <a:t>: </a:t>
            </a:r>
            <a:r>
              <a:rPr lang="nl-NL" dirty="0" err="1" smtClean="0"/>
              <a:t>shoreline</a:t>
            </a:r>
            <a:r>
              <a:rPr lang="nl-NL" dirty="0" smtClean="0"/>
              <a:t> </a:t>
            </a:r>
            <a:r>
              <a:rPr lang="nl-NL" dirty="0" err="1" smtClean="0"/>
              <a:t>mapping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3. Model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training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Dimensionality</a:t>
            </a:r>
            <a:endParaRPr lang="nl-NL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175" y="2337913"/>
            <a:ext cx="5487650" cy="36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916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 smtClean="0"/>
              <a:t>Example</a:t>
            </a:r>
            <a:r>
              <a:rPr lang="nl-NL" dirty="0" smtClean="0"/>
              <a:t>: </a:t>
            </a:r>
            <a:r>
              <a:rPr lang="nl-NL" dirty="0" err="1" smtClean="0"/>
              <a:t>shoreline</a:t>
            </a:r>
            <a:r>
              <a:rPr lang="nl-NL" dirty="0" smtClean="0"/>
              <a:t> </a:t>
            </a:r>
            <a:r>
              <a:rPr lang="nl-NL" dirty="0" err="1" smtClean="0"/>
              <a:t>mapping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3. Model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training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Dimensionality</a:t>
            </a:r>
            <a:endParaRPr lang="nl-NL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175" y="2337913"/>
            <a:ext cx="5487649" cy="36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0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err="1" smtClean="0"/>
              <a:t>Example</a:t>
            </a:r>
            <a:r>
              <a:rPr lang="nl-NL" dirty="0" smtClean="0"/>
              <a:t>: </a:t>
            </a:r>
            <a:r>
              <a:rPr lang="nl-NL" dirty="0" err="1" smtClean="0"/>
              <a:t>shoreline</a:t>
            </a:r>
            <a:r>
              <a:rPr lang="nl-NL" dirty="0" smtClean="0"/>
              <a:t> </a:t>
            </a:r>
            <a:r>
              <a:rPr lang="nl-NL" dirty="0" err="1" smtClean="0"/>
              <a:t>mapping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3. Model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training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Dimensionality</a:t>
            </a:r>
            <a:endParaRPr lang="nl-NL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175" y="2337913"/>
            <a:ext cx="5487649" cy="36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10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5513" y="1828800"/>
            <a:ext cx="7293070" cy="3506788"/>
          </a:xfrm>
        </p:spPr>
        <p:txBody>
          <a:bodyPr/>
          <a:lstStyle/>
          <a:p>
            <a:pPr marL="0" indent="0">
              <a:buNone/>
            </a:pPr>
            <a:r>
              <a:rPr lang="nl-NL" dirty="0" err="1" smtClean="0"/>
              <a:t>What</a:t>
            </a:r>
            <a:r>
              <a:rPr lang="nl-NL" dirty="0" smtClean="0"/>
              <a:t> </a:t>
            </a:r>
            <a:r>
              <a:rPr lang="nl-NL" dirty="0" err="1" smtClean="0"/>
              <a:t>about</a:t>
            </a:r>
            <a:r>
              <a:rPr lang="nl-NL" dirty="0" smtClean="0"/>
              <a:t> </a:t>
            </a:r>
            <a:r>
              <a:rPr lang="nl-NL" dirty="0" err="1" smtClean="0"/>
              <a:t>superpixel</a:t>
            </a:r>
            <a:r>
              <a:rPr lang="nl-NL" dirty="0" smtClean="0"/>
              <a:t> </a:t>
            </a:r>
            <a:r>
              <a:rPr lang="nl-NL" dirty="0" err="1" smtClean="0"/>
              <a:t>classification</a:t>
            </a:r>
            <a:r>
              <a:rPr lang="nl-NL" dirty="0" smtClean="0"/>
              <a:t>?</a:t>
            </a:r>
          </a:p>
          <a:p>
            <a:pPr marL="0" indent="0">
              <a:buNone/>
            </a:pPr>
            <a:endParaRPr lang="nl-NL" dirty="0"/>
          </a:p>
          <a:p>
            <a:r>
              <a:rPr lang="nl-NL" dirty="0" err="1" smtClean="0"/>
              <a:t>Every</a:t>
            </a:r>
            <a:r>
              <a:rPr lang="nl-NL" dirty="0" smtClean="0"/>
              <a:t> feature </a:t>
            </a:r>
            <a:r>
              <a:rPr lang="nl-NL" dirty="0" err="1" smtClean="0"/>
              <a:t>adds</a:t>
            </a:r>
            <a:r>
              <a:rPr lang="nl-NL" dirty="0" smtClean="0"/>
              <a:t> a </a:t>
            </a:r>
            <a:r>
              <a:rPr lang="nl-NL" dirty="0" err="1" smtClean="0"/>
              <a:t>dimension</a:t>
            </a:r>
            <a:endParaRPr lang="nl-NL" dirty="0" smtClean="0"/>
          </a:p>
          <a:p>
            <a:endParaRPr lang="nl-NL" dirty="0"/>
          </a:p>
          <a:p>
            <a:r>
              <a:rPr lang="nl-NL" dirty="0" smtClean="0"/>
              <a:t>The analysis is 50-70 </a:t>
            </a:r>
            <a:r>
              <a:rPr lang="nl-NL" dirty="0" err="1" smtClean="0"/>
              <a:t>dimensional</a:t>
            </a:r>
            <a:r>
              <a:rPr lang="nl-NL" dirty="0" smtClean="0"/>
              <a:t>!</a:t>
            </a:r>
          </a:p>
          <a:p>
            <a:endParaRPr lang="nl-NL" dirty="0"/>
          </a:p>
          <a:p>
            <a:r>
              <a:rPr lang="nl-NL" dirty="0" err="1" smtClean="0"/>
              <a:t>Segmentation</a:t>
            </a:r>
            <a:r>
              <a:rPr lang="nl-NL" dirty="0" smtClean="0"/>
              <a:t> has </a:t>
            </a:r>
            <a:r>
              <a:rPr lang="nl-NL" dirty="0" err="1" smtClean="0"/>
              <a:t>yielded</a:t>
            </a:r>
            <a:r>
              <a:rPr lang="nl-NL" dirty="0" smtClean="0"/>
              <a:t> </a:t>
            </a:r>
            <a:r>
              <a:rPr lang="nl-NL" dirty="0" err="1" smtClean="0"/>
              <a:t>many</a:t>
            </a:r>
            <a:r>
              <a:rPr lang="nl-NL" dirty="0" smtClean="0"/>
              <a:t> </a:t>
            </a:r>
            <a:r>
              <a:rPr lang="nl-NL" dirty="0" err="1" smtClean="0"/>
              <a:t>additional</a:t>
            </a:r>
            <a:r>
              <a:rPr lang="nl-NL" dirty="0" smtClean="0"/>
              <a:t> features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examine</a:t>
            </a:r>
            <a:endParaRPr lang="nl-NL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3. Model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training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Dimensionality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1776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5513" y="1718630"/>
            <a:ext cx="7138987" cy="3506788"/>
          </a:xfrm>
        </p:spPr>
        <p:txBody>
          <a:bodyPr/>
          <a:lstStyle/>
          <a:p>
            <a:pPr marL="0" indent="0">
              <a:buNone/>
            </a:pPr>
            <a:r>
              <a:rPr lang="nl-NL" dirty="0" err="1" smtClean="0"/>
              <a:t>Evaluate</a:t>
            </a:r>
            <a:r>
              <a:rPr lang="nl-NL" dirty="0" smtClean="0"/>
              <a:t> the n-</a:t>
            </a:r>
            <a:r>
              <a:rPr lang="nl-NL" dirty="0" err="1" smtClean="0"/>
              <a:t>dimensional</a:t>
            </a:r>
            <a:r>
              <a:rPr lang="nl-NL" dirty="0" smtClean="0"/>
              <a:t> </a:t>
            </a:r>
            <a:r>
              <a:rPr lang="nl-NL" dirty="0" err="1" smtClean="0"/>
              <a:t>classification</a:t>
            </a:r>
            <a:r>
              <a:rPr lang="nl-NL" dirty="0" smtClean="0"/>
              <a:t> </a:t>
            </a:r>
            <a:r>
              <a:rPr lang="nl-NL" dirty="0" err="1" smtClean="0"/>
              <a:t>space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the new feature </a:t>
            </a:r>
            <a:r>
              <a:rPr lang="nl-NL" dirty="0" err="1" smtClean="0"/>
              <a:t>values</a:t>
            </a:r>
            <a:r>
              <a:rPr lang="nl-NL" dirty="0" smtClean="0"/>
              <a:t>: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4. Model </a:t>
            </a:r>
            <a:r>
              <a:rPr lang="nl-NL" dirty="0" err="1" smtClean="0"/>
              <a:t>prediction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Classify</a:t>
            </a:r>
            <a:r>
              <a:rPr lang="nl-NL" dirty="0" smtClean="0"/>
              <a:t> a new image</a:t>
            </a:r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783" y="2337913"/>
            <a:ext cx="3658433" cy="36584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783" y="2337913"/>
            <a:ext cx="3658433" cy="36584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383" y="2337913"/>
            <a:ext cx="3658433" cy="36584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564" y="2337911"/>
            <a:ext cx="3658433" cy="365843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563" y="2338762"/>
            <a:ext cx="3658433" cy="36584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782" y="2338762"/>
            <a:ext cx="3658433" cy="36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608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nl-NL" dirty="0" err="1" smtClean="0"/>
              <a:t>What</a:t>
            </a:r>
            <a:r>
              <a:rPr lang="nl-NL" dirty="0" smtClean="0"/>
              <a:t> </a:t>
            </a:r>
            <a:r>
              <a:rPr lang="nl-NL" dirty="0" err="1" smtClean="0"/>
              <a:t>can</a:t>
            </a:r>
            <a:r>
              <a:rPr lang="nl-NL" dirty="0" smtClean="0"/>
              <a:t> we do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it</a:t>
            </a:r>
            <a:r>
              <a:rPr lang="nl-NL" dirty="0" smtClean="0"/>
              <a:t>?</a:t>
            </a:r>
            <a:endParaRPr lang="nl-NL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Introduction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smtClean="0"/>
              <a:t>Image </a:t>
            </a:r>
            <a:r>
              <a:rPr lang="nl-NL" dirty="0" err="1" smtClean="0"/>
              <a:t>Classification</a:t>
            </a:r>
            <a:endParaRPr lang="nl-NL" dirty="0"/>
          </a:p>
        </p:txBody>
      </p:sp>
      <p:pic>
        <p:nvPicPr>
          <p:cNvPr id="5" name="Picture 2" descr="http://argus-data.wldelft.nl/sites/kijkduin/2013/c3/189_Jul.08/1373279404.Mon.Jul.08_10_30_04.UTC.2013.kijkduin.c3.snap.jpg"/>
          <p:cNvPicPr>
            <a:picLocks noChangeAspect="1" noChangeArrowheads="1"/>
          </p:cNvPicPr>
          <p:nvPr/>
        </p:nvPicPr>
        <p:blipFill>
          <a:blip r:embed="rId3" cstate="print"/>
          <a:srcRect b="43259"/>
          <a:stretch>
            <a:fillRect/>
          </a:stretch>
        </p:blipFill>
        <p:spPr bwMode="auto">
          <a:xfrm>
            <a:off x="567575" y="2206784"/>
            <a:ext cx="8135007" cy="3861689"/>
          </a:xfrm>
          <a:prstGeom prst="rect">
            <a:avLst/>
          </a:prstGeom>
          <a:noFill/>
        </p:spPr>
      </p:pic>
      <p:grpSp>
        <p:nvGrpSpPr>
          <p:cNvPr id="17" name="Groep 16"/>
          <p:cNvGrpSpPr/>
          <p:nvPr/>
        </p:nvGrpSpPr>
        <p:grpSpPr>
          <a:xfrm>
            <a:off x="555171" y="3494314"/>
            <a:ext cx="8120743" cy="566057"/>
            <a:chOff x="555171" y="3494314"/>
            <a:chExt cx="8120743" cy="566057"/>
          </a:xfrm>
        </p:grpSpPr>
        <p:sp>
          <p:nvSpPr>
            <p:cNvPr id="6" name="Vrije vorm 5"/>
            <p:cNvSpPr/>
            <p:nvPr/>
          </p:nvSpPr>
          <p:spPr bwMode="auto">
            <a:xfrm>
              <a:off x="555171" y="3646714"/>
              <a:ext cx="8120743" cy="359229"/>
            </a:xfrm>
            <a:custGeom>
              <a:avLst/>
              <a:gdLst>
                <a:gd name="connsiteX0" fmla="*/ 0 w 8120743"/>
                <a:gd name="connsiteY0" fmla="*/ 359229 h 359229"/>
                <a:gd name="connsiteX1" fmla="*/ 1001486 w 8120743"/>
                <a:gd name="connsiteY1" fmla="*/ 261257 h 359229"/>
                <a:gd name="connsiteX2" fmla="*/ 2503715 w 8120743"/>
                <a:gd name="connsiteY2" fmla="*/ 163286 h 359229"/>
                <a:gd name="connsiteX3" fmla="*/ 3777343 w 8120743"/>
                <a:gd name="connsiteY3" fmla="*/ 97972 h 359229"/>
                <a:gd name="connsiteX4" fmla="*/ 4963886 w 8120743"/>
                <a:gd name="connsiteY4" fmla="*/ 32657 h 359229"/>
                <a:gd name="connsiteX5" fmla="*/ 5693229 w 8120743"/>
                <a:gd name="connsiteY5" fmla="*/ 10886 h 359229"/>
                <a:gd name="connsiteX6" fmla="*/ 6651172 w 8120743"/>
                <a:gd name="connsiteY6" fmla="*/ 43543 h 359229"/>
                <a:gd name="connsiteX7" fmla="*/ 7260772 w 8120743"/>
                <a:gd name="connsiteY7" fmla="*/ 32657 h 359229"/>
                <a:gd name="connsiteX8" fmla="*/ 7761515 w 8120743"/>
                <a:gd name="connsiteY8" fmla="*/ 10886 h 359229"/>
                <a:gd name="connsiteX9" fmla="*/ 8120743 w 8120743"/>
                <a:gd name="connsiteY9" fmla="*/ 0 h 359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20743" h="359229">
                  <a:moveTo>
                    <a:pt x="0" y="359229"/>
                  </a:moveTo>
                  <a:cubicBezTo>
                    <a:pt x="292100" y="326571"/>
                    <a:pt x="584200" y="293914"/>
                    <a:pt x="1001486" y="261257"/>
                  </a:cubicBezTo>
                  <a:cubicBezTo>
                    <a:pt x="1418772" y="228600"/>
                    <a:pt x="2503715" y="163286"/>
                    <a:pt x="2503715" y="163286"/>
                  </a:cubicBezTo>
                  <a:lnTo>
                    <a:pt x="3777343" y="97972"/>
                  </a:lnTo>
                  <a:lnTo>
                    <a:pt x="4963886" y="32657"/>
                  </a:lnTo>
                  <a:cubicBezTo>
                    <a:pt x="5283200" y="18143"/>
                    <a:pt x="5412015" y="9072"/>
                    <a:pt x="5693229" y="10886"/>
                  </a:cubicBezTo>
                  <a:cubicBezTo>
                    <a:pt x="5974443" y="12700"/>
                    <a:pt x="6651172" y="43543"/>
                    <a:pt x="6651172" y="43543"/>
                  </a:cubicBezTo>
                  <a:lnTo>
                    <a:pt x="7260772" y="32657"/>
                  </a:lnTo>
                  <a:cubicBezTo>
                    <a:pt x="7445829" y="27214"/>
                    <a:pt x="7761515" y="10886"/>
                    <a:pt x="7761515" y="10886"/>
                  </a:cubicBezTo>
                  <a:lnTo>
                    <a:pt x="8120743" y="0"/>
                  </a:lnTo>
                </a:path>
              </a:pathLst>
            </a:cu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cxnSp>
          <p:nvCxnSpPr>
            <p:cNvPr id="8" name="Rechte verbindingslijn met pijl 7"/>
            <p:cNvCxnSpPr/>
            <p:nvPr/>
          </p:nvCxnSpPr>
          <p:spPr bwMode="auto">
            <a:xfrm>
              <a:off x="3461658" y="3559629"/>
              <a:ext cx="391885" cy="35922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arrow"/>
              <a:tailEnd type="arrow"/>
            </a:ln>
            <a:effectLst/>
          </p:spPr>
        </p:cxnSp>
        <p:cxnSp>
          <p:nvCxnSpPr>
            <p:cNvPr id="13" name="Rechte verbindingslijn met pijl 12"/>
            <p:cNvCxnSpPr/>
            <p:nvPr/>
          </p:nvCxnSpPr>
          <p:spPr bwMode="auto">
            <a:xfrm>
              <a:off x="6672943" y="3494314"/>
              <a:ext cx="391885" cy="35922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arrow"/>
              <a:tailEnd type="arrow"/>
            </a:ln>
            <a:effectLst/>
          </p:spPr>
        </p:cxnSp>
        <p:cxnSp>
          <p:nvCxnSpPr>
            <p:cNvPr id="14" name="Rechte verbindingslijn met pijl 13"/>
            <p:cNvCxnSpPr/>
            <p:nvPr/>
          </p:nvCxnSpPr>
          <p:spPr bwMode="auto">
            <a:xfrm>
              <a:off x="5159829" y="3494315"/>
              <a:ext cx="391885" cy="35922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arrow"/>
              <a:tailEnd type="arrow"/>
            </a:ln>
            <a:effectLst/>
          </p:spPr>
        </p:cxnSp>
        <p:cxnSp>
          <p:nvCxnSpPr>
            <p:cNvPr id="15" name="Rechte verbindingslijn met pijl 14"/>
            <p:cNvCxnSpPr/>
            <p:nvPr/>
          </p:nvCxnSpPr>
          <p:spPr bwMode="auto">
            <a:xfrm>
              <a:off x="1632858" y="3701143"/>
              <a:ext cx="391885" cy="35922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rgbClr val="FF0000"/>
              </a:solidFill>
              <a:prstDash val="solid"/>
              <a:round/>
              <a:headEnd type="arrow"/>
              <a:tailEnd type="arrow"/>
            </a:ln>
            <a:effectLst/>
          </p:spPr>
        </p:cxnSp>
      </p:grpSp>
      <p:grpSp>
        <p:nvGrpSpPr>
          <p:cNvPr id="23" name="Groep 22"/>
          <p:cNvGrpSpPr/>
          <p:nvPr/>
        </p:nvGrpSpPr>
        <p:grpSpPr>
          <a:xfrm>
            <a:off x="566057" y="3646714"/>
            <a:ext cx="8120743" cy="1458686"/>
            <a:chOff x="566057" y="3646714"/>
            <a:chExt cx="8120743" cy="1458686"/>
          </a:xfrm>
        </p:grpSpPr>
        <p:sp>
          <p:nvSpPr>
            <p:cNvPr id="18" name="Vrije vorm 17"/>
            <p:cNvSpPr/>
            <p:nvPr/>
          </p:nvSpPr>
          <p:spPr bwMode="auto">
            <a:xfrm>
              <a:off x="566057" y="3646714"/>
              <a:ext cx="8120743" cy="522515"/>
            </a:xfrm>
            <a:custGeom>
              <a:avLst/>
              <a:gdLst>
                <a:gd name="connsiteX0" fmla="*/ 0 w 8120743"/>
                <a:gd name="connsiteY0" fmla="*/ 359229 h 522515"/>
                <a:gd name="connsiteX1" fmla="*/ 0 w 8120743"/>
                <a:gd name="connsiteY1" fmla="*/ 522515 h 522515"/>
                <a:gd name="connsiteX2" fmla="*/ 1055914 w 8120743"/>
                <a:gd name="connsiteY2" fmla="*/ 402772 h 522515"/>
                <a:gd name="connsiteX3" fmla="*/ 1872343 w 8120743"/>
                <a:gd name="connsiteY3" fmla="*/ 337457 h 522515"/>
                <a:gd name="connsiteX4" fmla="*/ 2514600 w 8120743"/>
                <a:gd name="connsiteY4" fmla="*/ 304800 h 522515"/>
                <a:gd name="connsiteX5" fmla="*/ 3200400 w 8120743"/>
                <a:gd name="connsiteY5" fmla="*/ 283029 h 522515"/>
                <a:gd name="connsiteX6" fmla="*/ 3886200 w 8120743"/>
                <a:gd name="connsiteY6" fmla="*/ 261257 h 522515"/>
                <a:gd name="connsiteX7" fmla="*/ 4822372 w 8120743"/>
                <a:gd name="connsiteY7" fmla="*/ 217715 h 522515"/>
                <a:gd name="connsiteX8" fmla="*/ 5617029 w 8120743"/>
                <a:gd name="connsiteY8" fmla="*/ 185057 h 522515"/>
                <a:gd name="connsiteX9" fmla="*/ 6248400 w 8120743"/>
                <a:gd name="connsiteY9" fmla="*/ 174172 h 522515"/>
                <a:gd name="connsiteX10" fmla="*/ 6792686 w 8120743"/>
                <a:gd name="connsiteY10" fmla="*/ 141515 h 522515"/>
                <a:gd name="connsiteX11" fmla="*/ 7576457 w 8120743"/>
                <a:gd name="connsiteY11" fmla="*/ 141515 h 522515"/>
                <a:gd name="connsiteX12" fmla="*/ 8120743 w 8120743"/>
                <a:gd name="connsiteY12" fmla="*/ 130629 h 522515"/>
                <a:gd name="connsiteX13" fmla="*/ 8120743 w 8120743"/>
                <a:gd name="connsiteY13" fmla="*/ 0 h 522515"/>
                <a:gd name="connsiteX14" fmla="*/ 7053943 w 8120743"/>
                <a:gd name="connsiteY14" fmla="*/ 43543 h 522515"/>
                <a:gd name="connsiteX15" fmla="*/ 6531429 w 8120743"/>
                <a:gd name="connsiteY15" fmla="*/ 32657 h 522515"/>
                <a:gd name="connsiteX16" fmla="*/ 5627914 w 8120743"/>
                <a:gd name="connsiteY16" fmla="*/ 10886 h 522515"/>
                <a:gd name="connsiteX17" fmla="*/ 5105400 w 8120743"/>
                <a:gd name="connsiteY17" fmla="*/ 21772 h 522515"/>
                <a:gd name="connsiteX18" fmla="*/ 4136572 w 8120743"/>
                <a:gd name="connsiteY18" fmla="*/ 76200 h 522515"/>
                <a:gd name="connsiteX19" fmla="*/ 3581400 w 8120743"/>
                <a:gd name="connsiteY19" fmla="*/ 108857 h 522515"/>
                <a:gd name="connsiteX20" fmla="*/ 2950029 w 8120743"/>
                <a:gd name="connsiteY20" fmla="*/ 141515 h 522515"/>
                <a:gd name="connsiteX21" fmla="*/ 2231572 w 8120743"/>
                <a:gd name="connsiteY21" fmla="*/ 174172 h 522515"/>
                <a:gd name="connsiteX22" fmla="*/ 1502229 w 8120743"/>
                <a:gd name="connsiteY22" fmla="*/ 217715 h 522515"/>
                <a:gd name="connsiteX23" fmla="*/ 468086 w 8120743"/>
                <a:gd name="connsiteY23" fmla="*/ 293915 h 522515"/>
                <a:gd name="connsiteX24" fmla="*/ 0 w 8120743"/>
                <a:gd name="connsiteY24" fmla="*/ 359229 h 522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120743" h="522515">
                  <a:moveTo>
                    <a:pt x="0" y="359229"/>
                  </a:moveTo>
                  <a:lnTo>
                    <a:pt x="0" y="522515"/>
                  </a:lnTo>
                  <a:lnTo>
                    <a:pt x="1055914" y="402772"/>
                  </a:lnTo>
                  <a:lnTo>
                    <a:pt x="1872343" y="337457"/>
                  </a:lnTo>
                  <a:lnTo>
                    <a:pt x="2514600" y="304800"/>
                  </a:lnTo>
                  <a:lnTo>
                    <a:pt x="3200400" y="283029"/>
                  </a:lnTo>
                  <a:lnTo>
                    <a:pt x="3886200" y="261257"/>
                  </a:lnTo>
                  <a:lnTo>
                    <a:pt x="4822372" y="217715"/>
                  </a:lnTo>
                  <a:lnTo>
                    <a:pt x="5617029" y="185057"/>
                  </a:lnTo>
                  <a:lnTo>
                    <a:pt x="6248400" y="174172"/>
                  </a:lnTo>
                  <a:lnTo>
                    <a:pt x="6792686" y="141515"/>
                  </a:lnTo>
                  <a:lnTo>
                    <a:pt x="7576457" y="141515"/>
                  </a:lnTo>
                  <a:lnTo>
                    <a:pt x="8120743" y="130629"/>
                  </a:lnTo>
                  <a:lnTo>
                    <a:pt x="8120743" y="0"/>
                  </a:lnTo>
                  <a:lnTo>
                    <a:pt x="7053943" y="43543"/>
                  </a:lnTo>
                  <a:lnTo>
                    <a:pt x="6531429" y="32657"/>
                  </a:lnTo>
                  <a:lnTo>
                    <a:pt x="5627914" y="10886"/>
                  </a:lnTo>
                  <a:lnTo>
                    <a:pt x="5105400" y="21772"/>
                  </a:lnTo>
                  <a:lnTo>
                    <a:pt x="4136572" y="76200"/>
                  </a:lnTo>
                  <a:lnTo>
                    <a:pt x="3581400" y="108857"/>
                  </a:lnTo>
                  <a:lnTo>
                    <a:pt x="2950029" y="141515"/>
                  </a:lnTo>
                  <a:lnTo>
                    <a:pt x="2231572" y="174172"/>
                  </a:lnTo>
                  <a:lnTo>
                    <a:pt x="1502229" y="217715"/>
                  </a:lnTo>
                  <a:lnTo>
                    <a:pt x="468086" y="293915"/>
                  </a:lnTo>
                  <a:lnTo>
                    <a:pt x="0" y="359229"/>
                  </a:lnTo>
                  <a:close/>
                </a:path>
              </a:pathLst>
            </a:custGeom>
            <a:solidFill>
              <a:srgbClr val="FF0000">
                <a:alpha val="50196"/>
              </a:srgbClr>
            </a:solidFill>
            <a:ln w="9525" cap="flat" cmpd="sng" algn="ctr">
              <a:solidFill>
                <a:srgbClr val="000000">
                  <a:alpha val="50196"/>
                </a:srgb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cxnSp>
          <p:nvCxnSpPr>
            <p:cNvPr id="20" name="Rechte verbindingslijn met pijl 19"/>
            <p:cNvCxnSpPr>
              <a:stCxn id="18" idx="6"/>
            </p:cNvCxnSpPr>
            <p:nvPr/>
          </p:nvCxnSpPr>
          <p:spPr bwMode="auto">
            <a:xfrm>
              <a:off x="4452258" y="3907971"/>
              <a:ext cx="936171" cy="1110343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1" name="Rechte verbindingslijn met pijl 20"/>
            <p:cNvCxnSpPr/>
            <p:nvPr/>
          </p:nvCxnSpPr>
          <p:spPr bwMode="auto">
            <a:xfrm>
              <a:off x="6215744" y="3831771"/>
              <a:ext cx="936171" cy="1110343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2" name="Rechte verbindingslijn met pijl 21"/>
            <p:cNvCxnSpPr/>
            <p:nvPr/>
          </p:nvCxnSpPr>
          <p:spPr bwMode="auto">
            <a:xfrm>
              <a:off x="2286001" y="3995057"/>
              <a:ext cx="936171" cy="1110343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34" name="Groep 33"/>
          <p:cNvGrpSpPr/>
          <p:nvPr/>
        </p:nvGrpSpPr>
        <p:grpSpPr>
          <a:xfrm>
            <a:off x="664029" y="3831771"/>
            <a:ext cx="7674428" cy="511629"/>
            <a:chOff x="664029" y="3831771"/>
            <a:chExt cx="7674428" cy="511629"/>
          </a:xfrm>
        </p:grpSpPr>
        <p:sp>
          <p:nvSpPr>
            <p:cNvPr id="24" name="Ovaal 23"/>
            <p:cNvSpPr/>
            <p:nvPr/>
          </p:nvSpPr>
          <p:spPr bwMode="auto">
            <a:xfrm>
              <a:off x="2971800" y="4103914"/>
              <a:ext cx="130629" cy="87086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25" name="Ovaal 24"/>
            <p:cNvSpPr/>
            <p:nvPr/>
          </p:nvSpPr>
          <p:spPr bwMode="auto">
            <a:xfrm>
              <a:off x="3320143" y="4016829"/>
              <a:ext cx="130629" cy="87086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26" name="Ovaal 25"/>
            <p:cNvSpPr/>
            <p:nvPr/>
          </p:nvSpPr>
          <p:spPr bwMode="auto">
            <a:xfrm>
              <a:off x="3646715" y="3929743"/>
              <a:ext cx="130629" cy="87086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27" name="Ovaal 26"/>
            <p:cNvSpPr/>
            <p:nvPr/>
          </p:nvSpPr>
          <p:spPr bwMode="auto">
            <a:xfrm>
              <a:off x="4844143" y="3886200"/>
              <a:ext cx="130629" cy="87086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28" name="Ovaal 27"/>
            <p:cNvSpPr/>
            <p:nvPr/>
          </p:nvSpPr>
          <p:spPr bwMode="auto">
            <a:xfrm>
              <a:off x="4495800" y="3831771"/>
              <a:ext cx="130629" cy="87086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29" name="Ovaal 28"/>
            <p:cNvSpPr/>
            <p:nvPr/>
          </p:nvSpPr>
          <p:spPr bwMode="auto">
            <a:xfrm>
              <a:off x="2492829" y="3995057"/>
              <a:ext cx="130629" cy="87086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0" name="Ovaal 29"/>
            <p:cNvSpPr/>
            <p:nvPr/>
          </p:nvSpPr>
          <p:spPr bwMode="auto">
            <a:xfrm>
              <a:off x="4463143" y="4082143"/>
              <a:ext cx="130629" cy="87086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1" name="Ovaal 30"/>
            <p:cNvSpPr/>
            <p:nvPr/>
          </p:nvSpPr>
          <p:spPr bwMode="auto">
            <a:xfrm>
              <a:off x="664029" y="4114800"/>
              <a:ext cx="468085" cy="228600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2" name="Ovaal 31"/>
            <p:cNvSpPr/>
            <p:nvPr/>
          </p:nvSpPr>
          <p:spPr bwMode="auto">
            <a:xfrm>
              <a:off x="3124200" y="4256314"/>
              <a:ext cx="130629" cy="87086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  <p:sp>
          <p:nvSpPr>
            <p:cNvPr id="33" name="Ovaal 32"/>
            <p:cNvSpPr/>
            <p:nvPr/>
          </p:nvSpPr>
          <p:spPr bwMode="auto">
            <a:xfrm>
              <a:off x="6988629" y="3831771"/>
              <a:ext cx="1349828" cy="315685"/>
            </a:xfrm>
            <a:prstGeom prst="ellipse">
              <a:avLst/>
            </a:prstGeom>
            <a:solidFill>
              <a:srgbClr val="7030A0">
                <a:alpha val="50196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nl-NL" sz="24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14496" y="2159306"/>
            <a:ext cx="7843914" cy="3506788"/>
          </a:xfrm>
        </p:spPr>
        <p:txBody>
          <a:bodyPr/>
          <a:lstStyle/>
          <a:p>
            <a:pPr marL="0" indent="0">
              <a:buNone/>
            </a:pPr>
            <a:r>
              <a:rPr lang="nl-NL" dirty="0" smtClean="0"/>
              <a:t>Training is a </a:t>
            </a:r>
            <a:r>
              <a:rPr lang="nl-NL" dirty="0" err="1" smtClean="0"/>
              <a:t>trade</a:t>
            </a:r>
            <a:r>
              <a:rPr lang="nl-NL" dirty="0" smtClean="0"/>
              <a:t>-off:</a:t>
            </a:r>
          </a:p>
          <a:p>
            <a:endParaRPr lang="nl-NL" dirty="0" smtClean="0"/>
          </a:p>
          <a:p>
            <a:r>
              <a:rPr lang="nl-NL" dirty="0" err="1" smtClean="0"/>
              <a:t>Having</a:t>
            </a:r>
            <a:r>
              <a:rPr lang="nl-NL" dirty="0" smtClean="0"/>
              <a:t> a lot of classes leads </a:t>
            </a:r>
            <a:r>
              <a:rPr lang="nl-NL" dirty="0" err="1" smtClean="0"/>
              <a:t>to</a:t>
            </a:r>
            <a:r>
              <a:rPr lang="nl-NL" dirty="0" smtClean="0"/>
              <a:t> small </a:t>
            </a:r>
            <a:r>
              <a:rPr lang="nl-NL" dirty="0" err="1" smtClean="0"/>
              <a:t>differences</a:t>
            </a:r>
            <a:r>
              <a:rPr lang="nl-NL" dirty="0" smtClean="0"/>
              <a:t> </a:t>
            </a:r>
            <a:r>
              <a:rPr lang="nl-NL" dirty="0" err="1" smtClean="0"/>
              <a:t>between</a:t>
            </a:r>
            <a:r>
              <a:rPr lang="nl-NL" dirty="0" smtClean="0"/>
              <a:t> classes</a:t>
            </a:r>
          </a:p>
          <a:p>
            <a:pPr lvl="1"/>
            <a:r>
              <a:rPr lang="nl-NL" dirty="0" err="1" smtClean="0"/>
              <a:t>Dunefoot</a:t>
            </a:r>
            <a:r>
              <a:rPr lang="nl-NL" dirty="0" smtClean="0"/>
              <a:t> vs. </a:t>
            </a:r>
            <a:r>
              <a:rPr lang="nl-NL" dirty="0" err="1" smtClean="0"/>
              <a:t>beach</a:t>
            </a:r>
            <a:endParaRPr lang="nl-NL" dirty="0" smtClean="0"/>
          </a:p>
          <a:p>
            <a:pPr lvl="1"/>
            <a:r>
              <a:rPr lang="nl-NL" dirty="0" err="1" smtClean="0"/>
              <a:t>Intertidal</a:t>
            </a:r>
            <a:r>
              <a:rPr lang="nl-NL" dirty="0" smtClean="0"/>
              <a:t> </a:t>
            </a:r>
            <a:r>
              <a:rPr lang="nl-NL" dirty="0" err="1" smtClean="0"/>
              <a:t>beach</a:t>
            </a:r>
            <a:r>
              <a:rPr lang="nl-NL" dirty="0" smtClean="0"/>
              <a:t> vs. dry </a:t>
            </a:r>
            <a:r>
              <a:rPr lang="nl-NL" dirty="0" err="1" smtClean="0"/>
              <a:t>beach</a:t>
            </a:r>
            <a:endParaRPr lang="nl-NL" dirty="0" smtClean="0"/>
          </a:p>
          <a:p>
            <a:pPr lvl="1"/>
            <a:endParaRPr lang="nl-NL" dirty="0"/>
          </a:p>
          <a:p>
            <a:endParaRPr lang="nl-NL" dirty="0"/>
          </a:p>
          <a:p>
            <a:r>
              <a:rPr lang="nl-NL" dirty="0" err="1" smtClean="0"/>
              <a:t>Having</a:t>
            </a:r>
            <a:r>
              <a:rPr lang="nl-NL" dirty="0" smtClean="0"/>
              <a:t> </a:t>
            </a:r>
            <a:r>
              <a:rPr lang="nl-NL" dirty="0" err="1" smtClean="0"/>
              <a:t>too</a:t>
            </a:r>
            <a:r>
              <a:rPr lang="nl-NL" dirty="0" smtClean="0"/>
              <a:t> few classes does </a:t>
            </a:r>
            <a:r>
              <a:rPr lang="nl-NL" dirty="0" err="1" smtClean="0"/>
              <a:t>not</a:t>
            </a:r>
            <a:r>
              <a:rPr lang="nl-NL" dirty="0" smtClean="0"/>
              <a:t> </a:t>
            </a:r>
            <a:r>
              <a:rPr lang="nl-NL" dirty="0" err="1" smtClean="0"/>
              <a:t>provide</a:t>
            </a:r>
            <a:r>
              <a:rPr lang="nl-NL" dirty="0" smtClean="0"/>
              <a:t> </a:t>
            </a:r>
            <a:r>
              <a:rPr lang="nl-NL" dirty="0" err="1" smtClean="0"/>
              <a:t>enough</a:t>
            </a:r>
            <a:r>
              <a:rPr lang="nl-NL" dirty="0" smtClean="0"/>
              <a:t> detail</a:t>
            </a:r>
          </a:p>
          <a:p>
            <a:pPr lvl="1"/>
            <a:r>
              <a:rPr lang="nl-NL" dirty="0" err="1" smtClean="0"/>
              <a:t>If</a:t>
            </a:r>
            <a:r>
              <a:rPr lang="nl-NL" dirty="0"/>
              <a:t>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only</a:t>
            </a:r>
            <a:r>
              <a:rPr lang="nl-NL" dirty="0" smtClean="0"/>
              <a:t> </a:t>
            </a:r>
            <a:r>
              <a:rPr lang="nl-NL" dirty="0" err="1" smtClean="0"/>
              <a:t>classify</a:t>
            </a:r>
            <a:r>
              <a:rPr lang="nl-NL" dirty="0" smtClean="0"/>
              <a:t> ‘</a:t>
            </a:r>
            <a:r>
              <a:rPr lang="nl-NL" dirty="0" err="1" smtClean="0"/>
              <a:t>off-shore</a:t>
            </a:r>
            <a:r>
              <a:rPr lang="nl-NL" dirty="0" smtClean="0"/>
              <a:t>’ </a:t>
            </a:r>
            <a:r>
              <a:rPr lang="nl-NL" dirty="0" err="1" smtClean="0"/>
              <a:t>and</a:t>
            </a:r>
            <a:r>
              <a:rPr lang="nl-NL" dirty="0" smtClean="0"/>
              <a:t> ‘</a:t>
            </a:r>
            <a:r>
              <a:rPr lang="nl-NL" dirty="0" err="1" smtClean="0"/>
              <a:t>onshore</a:t>
            </a:r>
            <a:r>
              <a:rPr lang="nl-NL" dirty="0" smtClean="0"/>
              <a:t>’,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cannot</a:t>
            </a:r>
            <a:r>
              <a:rPr lang="nl-NL" dirty="0" smtClean="0"/>
              <a:t> </a:t>
            </a:r>
            <a:r>
              <a:rPr lang="nl-NL" dirty="0" err="1" smtClean="0"/>
              <a:t>compute</a:t>
            </a:r>
            <a:r>
              <a:rPr lang="nl-NL" dirty="0" smtClean="0"/>
              <a:t> the </a:t>
            </a:r>
            <a:r>
              <a:rPr lang="nl-NL" dirty="0" err="1" smtClean="0"/>
              <a:t>surface</a:t>
            </a:r>
            <a:r>
              <a:rPr lang="nl-NL" dirty="0" smtClean="0"/>
              <a:t> of the </a:t>
            </a:r>
            <a:r>
              <a:rPr lang="nl-NL" dirty="0" err="1" smtClean="0"/>
              <a:t>beach</a:t>
            </a:r>
            <a:r>
              <a:rPr lang="nl-NL" dirty="0" smtClean="0"/>
              <a:t>, or </a:t>
            </a:r>
            <a:r>
              <a:rPr lang="nl-NL" dirty="0" err="1" smtClean="0"/>
              <a:t>detect</a:t>
            </a:r>
            <a:r>
              <a:rPr lang="nl-NL" dirty="0" smtClean="0"/>
              <a:t> </a:t>
            </a:r>
            <a:r>
              <a:rPr lang="nl-NL" dirty="0" err="1" smtClean="0"/>
              <a:t>beach</a:t>
            </a:r>
            <a:r>
              <a:rPr lang="nl-NL" dirty="0" smtClean="0"/>
              <a:t> users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Training dataset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smtClean="0"/>
              <a:t>Issues</a:t>
            </a:r>
            <a:endParaRPr lang="nl-NL" dirty="0"/>
          </a:p>
        </p:txBody>
      </p:sp>
      <p:pic>
        <p:nvPicPr>
          <p:cNvPr id="1026" name="Picture 2" descr="http://terrificparenting.com/wp-content/uploads/2011/08/tempertantrum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575" y="69775"/>
            <a:ext cx="1972019" cy="2629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Callout 4"/>
          <p:cNvSpPr/>
          <p:nvPr/>
        </p:nvSpPr>
        <p:spPr bwMode="auto">
          <a:xfrm>
            <a:off x="4990640" y="782201"/>
            <a:ext cx="1916935" cy="980501"/>
          </a:xfrm>
          <a:prstGeom prst="wedgeEllipseCallout">
            <a:avLst>
              <a:gd name="adj1" fmla="val 69163"/>
              <a:gd name="adj2" fmla="val 2961"/>
            </a:avLst>
          </a:prstGeom>
          <a:solidFill>
            <a:srgbClr val="FF5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l-NL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This</a:t>
            </a:r>
            <a:r>
              <a:rPr kumimoji="0" lang="nl-NL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 is </a:t>
            </a:r>
            <a:r>
              <a:rPr kumimoji="0" lang="nl-NL" sz="2000" b="0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confusing</a:t>
            </a:r>
            <a:r>
              <a:rPr kumimoji="0" lang="nl-NL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pitchFamily="1" charset="-128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6274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5513" y="1828800"/>
            <a:ext cx="7678660" cy="350678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NL" dirty="0" err="1" smtClean="0"/>
              <a:t>Being</a:t>
            </a:r>
            <a:r>
              <a:rPr lang="nl-NL" dirty="0" smtClean="0"/>
              <a:t> </a:t>
            </a:r>
            <a:r>
              <a:rPr lang="nl-NL" dirty="0" err="1" smtClean="0"/>
              <a:t>very</a:t>
            </a:r>
            <a:r>
              <a:rPr lang="nl-NL" dirty="0" smtClean="0"/>
              <a:t> </a:t>
            </a:r>
            <a:r>
              <a:rPr lang="nl-NL" dirty="0" err="1" smtClean="0"/>
              <a:t>strict</a:t>
            </a:r>
            <a:r>
              <a:rPr lang="nl-NL" dirty="0" smtClean="0"/>
              <a:t> in the way </a:t>
            </a:r>
            <a:r>
              <a:rPr lang="nl-NL" dirty="0" err="1" smtClean="0"/>
              <a:t>you</a:t>
            </a:r>
            <a:r>
              <a:rPr lang="nl-NL" dirty="0" smtClean="0"/>
              <a:t> </a:t>
            </a:r>
            <a:r>
              <a:rPr lang="nl-NL" dirty="0" err="1" smtClean="0"/>
              <a:t>classify</a:t>
            </a:r>
            <a:r>
              <a:rPr lang="nl-NL" dirty="0" smtClean="0"/>
              <a:t> (no </a:t>
            </a:r>
            <a:r>
              <a:rPr lang="nl-NL" dirty="0" err="1" smtClean="0"/>
              <a:t>ambiguity</a:t>
            </a:r>
            <a:r>
              <a:rPr lang="nl-NL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nl-NL" dirty="0"/>
          </a:p>
          <a:p>
            <a:pPr marL="457200" indent="-457200">
              <a:buFont typeface="+mj-lt"/>
              <a:buAutoNum type="arabicPeriod"/>
            </a:pPr>
            <a:r>
              <a:rPr lang="nl-NL" dirty="0" err="1" smtClean="0"/>
              <a:t>Defining</a:t>
            </a:r>
            <a:r>
              <a:rPr lang="nl-NL" dirty="0" smtClean="0"/>
              <a:t> </a:t>
            </a:r>
            <a:r>
              <a:rPr lang="nl-NL" dirty="0" err="1" smtClean="0"/>
              <a:t>an</a:t>
            </a:r>
            <a:r>
              <a:rPr lang="nl-NL" dirty="0" smtClean="0"/>
              <a:t> </a:t>
            </a:r>
            <a:r>
              <a:rPr lang="nl-NL" dirty="0" err="1" smtClean="0"/>
              <a:t>optimal</a:t>
            </a:r>
            <a:r>
              <a:rPr lang="nl-NL" dirty="0" smtClean="0"/>
              <a:t> </a:t>
            </a:r>
            <a:r>
              <a:rPr lang="nl-NL" dirty="0" err="1" smtClean="0"/>
              <a:t>amount</a:t>
            </a:r>
            <a:r>
              <a:rPr lang="nl-NL" dirty="0" smtClean="0"/>
              <a:t> of classes</a:t>
            </a:r>
          </a:p>
          <a:p>
            <a:pPr marL="457200" indent="-457200">
              <a:buFont typeface="+mj-lt"/>
              <a:buAutoNum type="arabicPeriod"/>
            </a:pPr>
            <a:endParaRPr lang="nl-NL" dirty="0"/>
          </a:p>
          <a:p>
            <a:pPr marL="457200" indent="-457200">
              <a:buFont typeface="+mj-lt"/>
              <a:buAutoNum type="arabicPeriod"/>
            </a:pPr>
            <a:r>
              <a:rPr lang="nl-NL" dirty="0" err="1" smtClean="0"/>
              <a:t>Introducing</a:t>
            </a:r>
            <a:r>
              <a:rPr lang="nl-NL" dirty="0" smtClean="0"/>
              <a:t> a </a:t>
            </a:r>
            <a:r>
              <a:rPr lang="nl-NL" dirty="0" err="1" smtClean="0"/>
              <a:t>two-step</a:t>
            </a:r>
            <a:r>
              <a:rPr lang="nl-NL" dirty="0" smtClean="0"/>
              <a:t> </a:t>
            </a:r>
            <a:r>
              <a:rPr lang="nl-NL" dirty="0" err="1" smtClean="0"/>
              <a:t>method</a:t>
            </a:r>
            <a:endParaRPr lang="nl-NL" dirty="0"/>
          </a:p>
          <a:p>
            <a:pPr marL="838200" lvl="1" indent="-457200"/>
            <a:r>
              <a:rPr lang="nl-NL" dirty="0" err="1" smtClean="0"/>
              <a:t>Coarse</a:t>
            </a:r>
            <a:r>
              <a:rPr lang="nl-NL" dirty="0" smtClean="0"/>
              <a:t> </a:t>
            </a:r>
            <a:r>
              <a:rPr lang="nl-NL" dirty="0" err="1" smtClean="0"/>
              <a:t>classification</a:t>
            </a:r>
            <a:r>
              <a:rPr lang="nl-NL" dirty="0" smtClean="0"/>
              <a:t>: </a:t>
            </a:r>
            <a:r>
              <a:rPr lang="nl-NL" dirty="0" err="1" smtClean="0"/>
              <a:t>sky</a:t>
            </a:r>
            <a:r>
              <a:rPr lang="nl-NL" dirty="0" smtClean="0"/>
              <a:t>, </a:t>
            </a:r>
            <a:r>
              <a:rPr lang="nl-NL" dirty="0" err="1" smtClean="0"/>
              <a:t>sea</a:t>
            </a:r>
            <a:r>
              <a:rPr lang="nl-NL" dirty="0" smtClean="0"/>
              <a:t>, </a:t>
            </a:r>
            <a:r>
              <a:rPr lang="nl-NL" dirty="0" err="1" smtClean="0"/>
              <a:t>beach</a:t>
            </a:r>
            <a:r>
              <a:rPr lang="nl-NL" dirty="0" smtClean="0"/>
              <a:t>, </a:t>
            </a:r>
            <a:r>
              <a:rPr lang="nl-NL" dirty="0" err="1" smtClean="0"/>
              <a:t>dune</a:t>
            </a:r>
            <a:r>
              <a:rPr lang="nl-NL" dirty="0" smtClean="0"/>
              <a:t>, </a:t>
            </a:r>
            <a:r>
              <a:rPr lang="nl-NL" dirty="0" err="1" smtClean="0"/>
              <a:t>objects</a:t>
            </a:r>
            <a:r>
              <a:rPr lang="nl-NL" dirty="0" smtClean="0"/>
              <a:t> (, </a:t>
            </a:r>
            <a:r>
              <a:rPr lang="nl-NL" dirty="0" err="1" smtClean="0"/>
              <a:t>labels</a:t>
            </a:r>
            <a:r>
              <a:rPr lang="nl-NL" dirty="0" smtClean="0"/>
              <a:t>)</a:t>
            </a:r>
          </a:p>
          <a:p>
            <a:pPr marL="838200" lvl="1" indent="-457200"/>
            <a:r>
              <a:rPr lang="nl-NL" dirty="0" smtClean="0"/>
              <a:t>Fine </a:t>
            </a:r>
            <a:r>
              <a:rPr lang="nl-NL" dirty="0" err="1" smtClean="0"/>
              <a:t>classification</a:t>
            </a:r>
            <a:r>
              <a:rPr lang="nl-NL" dirty="0" smtClean="0"/>
              <a:t>: </a:t>
            </a:r>
            <a:br>
              <a:rPr lang="nl-NL" dirty="0" smtClean="0"/>
            </a:br>
            <a:r>
              <a:rPr lang="nl-NL" dirty="0" smtClean="0"/>
              <a:t>Beach = {</a:t>
            </a:r>
            <a:r>
              <a:rPr lang="nl-NL" dirty="0" err="1" smtClean="0"/>
              <a:t>people</a:t>
            </a:r>
            <a:r>
              <a:rPr lang="nl-NL" dirty="0" smtClean="0"/>
              <a:t>, </a:t>
            </a:r>
            <a:r>
              <a:rPr lang="nl-NL" dirty="0" err="1" smtClean="0"/>
              <a:t>intertidal</a:t>
            </a:r>
            <a:r>
              <a:rPr lang="nl-NL" dirty="0" smtClean="0"/>
              <a:t>, …}</a:t>
            </a:r>
            <a:br>
              <a:rPr lang="nl-NL" dirty="0" smtClean="0"/>
            </a:br>
            <a:r>
              <a:rPr lang="nl-NL" dirty="0" err="1" smtClean="0"/>
              <a:t>Dune</a:t>
            </a:r>
            <a:r>
              <a:rPr lang="nl-NL" dirty="0" smtClean="0"/>
              <a:t>  ={</a:t>
            </a:r>
            <a:r>
              <a:rPr lang="nl-NL" dirty="0" err="1" smtClean="0"/>
              <a:t>sand</a:t>
            </a:r>
            <a:r>
              <a:rPr lang="nl-NL" dirty="0" smtClean="0"/>
              <a:t>, </a:t>
            </a:r>
            <a:r>
              <a:rPr lang="nl-NL" dirty="0" err="1" smtClean="0"/>
              <a:t>vegetation</a:t>
            </a:r>
            <a:r>
              <a:rPr lang="nl-NL" dirty="0" smtClean="0"/>
              <a:t>, </a:t>
            </a:r>
            <a:r>
              <a:rPr lang="nl-NL" dirty="0" err="1" smtClean="0"/>
              <a:t>pathway</a:t>
            </a:r>
            <a:r>
              <a:rPr lang="nl-NL" dirty="0" smtClean="0"/>
              <a:t>}</a:t>
            </a:r>
            <a:br>
              <a:rPr lang="nl-NL" dirty="0" smtClean="0"/>
            </a:br>
            <a:r>
              <a:rPr lang="nl-NL" dirty="0" smtClean="0"/>
              <a:t>…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Training dataset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smtClean="0"/>
              <a:t>Solution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7615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NL" dirty="0" err="1" smtClean="0"/>
              <a:t>Segmentation</a:t>
            </a:r>
            <a:r>
              <a:rPr lang="nl-NL" dirty="0" smtClean="0"/>
              <a:t> (i.e. </a:t>
            </a:r>
            <a:r>
              <a:rPr lang="nl-NL" dirty="0" err="1" smtClean="0"/>
              <a:t>create</a:t>
            </a:r>
            <a:r>
              <a:rPr lang="nl-NL" dirty="0" smtClean="0"/>
              <a:t> superpixels)</a:t>
            </a:r>
          </a:p>
          <a:p>
            <a:pPr marL="457200" indent="-457200">
              <a:buFont typeface="+mj-lt"/>
              <a:buAutoNum type="arabicPeriod"/>
            </a:pPr>
            <a:endParaRPr lang="nl-NL" dirty="0" smtClean="0"/>
          </a:p>
          <a:p>
            <a:pPr marL="457200" indent="-457200">
              <a:buFont typeface="+mj-lt"/>
              <a:buAutoNum type="arabicPeriod"/>
            </a:pPr>
            <a:r>
              <a:rPr lang="nl-NL" dirty="0" smtClean="0"/>
              <a:t>Feature </a:t>
            </a:r>
            <a:r>
              <a:rPr lang="nl-NL" dirty="0" err="1" smtClean="0"/>
              <a:t>extraction</a:t>
            </a:r>
            <a:r>
              <a:rPr lang="nl-NL" dirty="0" smtClean="0"/>
              <a:t/>
            </a:r>
            <a:br>
              <a:rPr lang="nl-NL" dirty="0" smtClean="0"/>
            </a:br>
            <a:r>
              <a:rPr lang="nl-NL" i="1" dirty="0" smtClean="0"/>
              <a:t>Extract as </a:t>
            </a:r>
            <a:r>
              <a:rPr lang="nl-NL" i="1" dirty="0" err="1" smtClean="0"/>
              <a:t>much</a:t>
            </a:r>
            <a:r>
              <a:rPr lang="nl-NL" i="1" dirty="0" smtClean="0"/>
              <a:t> information as </a:t>
            </a:r>
            <a:r>
              <a:rPr lang="nl-NL" i="1" dirty="0" err="1" smtClean="0"/>
              <a:t>possible</a:t>
            </a:r>
            <a:endParaRPr lang="nl-NL" i="1" dirty="0" smtClean="0"/>
          </a:p>
          <a:p>
            <a:pPr marL="457200" indent="-457200">
              <a:buFont typeface="+mj-lt"/>
              <a:buAutoNum type="arabicPeriod"/>
            </a:pPr>
            <a:endParaRPr lang="nl-NL" i="1" dirty="0" smtClean="0"/>
          </a:p>
          <a:p>
            <a:pPr marL="457200" indent="-457200">
              <a:buFont typeface="+mj-lt"/>
              <a:buAutoNum type="arabicPeriod"/>
            </a:pPr>
            <a:r>
              <a:rPr lang="nl-NL" dirty="0" smtClean="0"/>
              <a:t>Model </a:t>
            </a:r>
            <a:r>
              <a:rPr lang="nl-NL" dirty="0" err="1" smtClean="0"/>
              <a:t>construction</a:t>
            </a:r>
            <a:r>
              <a:rPr lang="nl-NL" dirty="0" smtClean="0"/>
              <a:t> </a:t>
            </a:r>
            <a:r>
              <a:rPr lang="nl-NL" dirty="0" err="1" smtClean="0"/>
              <a:t>and</a:t>
            </a:r>
            <a:r>
              <a:rPr lang="nl-NL" dirty="0" smtClean="0"/>
              <a:t> training</a:t>
            </a:r>
            <a:br>
              <a:rPr lang="nl-NL" dirty="0" smtClean="0"/>
            </a:br>
            <a:r>
              <a:rPr lang="nl-NL" i="1" dirty="0" smtClean="0"/>
              <a:t>Train a model </a:t>
            </a:r>
            <a:r>
              <a:rPr lang="nl-NL" i="1" dirty="0" err="1" smtClean="0"/>
              <a:t>which</a:t>
            </a:r>
            <a:r>
              <a:rPr lang="nl-NL" i="1" dirty="0" smtClean="0"/>
              <a:t> features </a:t>
            </a:r>
            <a:r>
              <a:rPr lang="nl-NL" i="1" dirty="0" err="1" smtClean="0"/>
              <a:t>characterize</a:t>
            </a:r>
            <a:r>
              <a:rPr lang="nl-NL" i="1" dirty="0" smtClean="0"/>
              <a:t> the classes</a:t>
            </a:r>
          </a:p>
          <a:p>
            <a:pPr marL="457200" indent="-457200">
              <a:buFont typeface="+mj-lt"/>
              <a:buAutoNum type="arabicPeriod"/>
            </a:pPr>
            <a:endParaRPr lang="nl-NL" i="1" dirty="0" smtClean="0"/>
          </a:p>
          <a:p>
            <a:pPr marL="457200" indent="-457200">
              <a:buFont typeface="+mj-lt"/>
              <a:buAutoNum type="arabicPeriod"/>
            </a:pPr>
            <a:r>
              <a:rPr lang="nl-NL" dirty="0" smtClean="0"/>
              <a:t>Model </a:t>
            </a:r>
            <a:r>
              <a:rPr lang="nl-NL" dirty="0" err="1" smtClean="0"/>
              <a:t>prediction</a:t>
            </a:r>
            <a:r>
              <a:rPr lang="nl-NL" dirty="0" smtClean="0"/>
              <a:t/>
            </a:r>
            <a:br>
              <a:rPr lang="nl-NL" dirty="0" smtClean="0"/>
            </a:br>
            <a:r>
              <a:rPr lang="nl-NL" i="1" dirty="0" err="1" smtClean="0"/>
              <a:t>Classify</a:t>
            </a:r>
            <a:r>
              <a:rPr lang="nl-NL" i="1" dirty="0" smtClean="0"/>
              <a:t> a new image</a:t>
            </a:r>
            <a:r>
              <a:rPr lang="nl-NL" dirty="0" smtClean="0"/>
              <a:t/>
            </a:r>
            <a:br>
              <a:rPr lang="nl-NL" dirty="0" smtClean="0"/>
            </a:br>
            <a:endParaRPr lang="nl-NL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Superpixel</a:t>
            </a:r>
            <a:r>
              <a:rPr lang="nl-NL" dirty="0" smtClean="0"/>
              <a:t> </a:t>
            </a:r>
            <a:r>
              <a:rPr lang="nl-NL" dirty="0" err="1" smtClean="0"/>
              <a:t>Classification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Overview</a:t>
            </a:r>
            <a:r>
              <a:rPr lang="nl-NL" dirty="0" smtClean="0"/>
              <a:t> of the </a:t>
            </a:r>
            <a:r>
              <a:rPr lang="nl-NL" dirty="0" err="1" smtClean="0"/>
              <a:t>method</a:t>
            </a:r>
            <a:endParaRPr lang="nl-N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5513" y="1828799"/>
            <a:ext cx="7138987" cy="4032173"/>
          </a:xfrm>
        </p:spPr>
        <p:txBody>
          <a:bodyPr/>
          <a:lstStyle/>
          <a:p>
            <a:pPr marL="0" indent="0">
              <a:buNone/>
            </a:pPr>
            <a:r>
              <a:rPr lang="nl-NL" b="1" dirty="0" smtClean="0"/>
              <a:t>Goal:</a:t>
            </a:r>
            <a:endParaRPr lang="nl-NL" dirty="0" smtClean="0"/>
          </a:p>
          <a:p>
            <a:pPr marL="0" indent="0">
              <a:buNone/>
            </a:pPr>
            <a:r>
              <a:rPr lang="nl-NL" dirty="0" smtClean="0"/>
              <a:t>Clustering </a:t>
            </a:r>
            <a:r>
              <a:rPr lang="nl-NL" dirty="0" err="1" smtClean="0"/>
              <a:t>individual</a:t>
            </a:r>
            <a:r>
              <a:rPr lang="nl-NL" dirty="0" smtClean="0"/>
              <a:t> pixels,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similar</a:t>
            </a:r>
            <a:r>
              <a:rPr lang="nl-NL" dirty="0" smtClean="0"/>
              <a:t> </a:t>
            </a:r>
            <a:r>
              <a:rPr lang="nl-NL" dirty="0" err="1" smtClean="0"/>
              <a:t>intrinsic</a:t>
            </a:r>
            <a:r>
              <a:rPr lang="nl-NL" dirty="0" smtClean="0"/>
              <a:t> features, </a:t>
            </a:r>
            <a:r>
              <a:rPr lang="nl-NL" dirty="0" err="1" smtClean="0"/>
              <a:t>into</a:t>
            </a:r>
            <a:r>
              <a:rPr lang="nl-NL" dirty="0" smtClean="0"/>
              <a:t> </a:t>
            </a:r>
            <a:r>
              <a:rPr lang="nl-NL" i="1" dirty="0" smtClean="0"/>
              <a:t>n</a:t>
            </a:r>
            <a:r>
              <a:rPr lang="nl-NL" dirty="0" smtClean="0"/>
              <a:t> </a:t>
            </a:r>
            <a:r>
              <a:rPr lang="nl-NL" dirty="0" err="1" smtClean="0"/>
              <a:t>superpixels</a:t>
            </a:r>
            <a:endParaRPr lang="nl-NL" dirty="0" smtClean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 err="1" smtClean="0"/>
              <a:t>Intrinsic</a:t>
            </a:r>
            <a:r>
              <a:rPr lang="nl-NL" dirty="0" smtClean="0"/>
              <a:t> features are </a:t>
            </a:r>
            <a:r>
              <a:rPr lang="nl-NL" dirty="0" err="1" smtClean="0"/>
              <a:t>related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:</a:t>
            </a:r>
          </a:p>
          <a:p>
            <a:pPr marL="0" indent="0">
              <a:buNone/>
            </a:pPr>
            <a:endParaRPr lang="nl-NL" dirty="0" smtClean="0"/>
          </a:p>
          <a:p>
            <a:r>
              <a:rPr lang="nl-NL" dirty="0" smtClean="0"/>
              <a:t>Pixel </a:t>
            </a:r>
            <a:r>
              <a:rPr lang="nl-NL" dirty="0" err="1" smtClean="0"/>
              <a:t>intensity</a:t>
            </a:r>
            <a:endParaRPr lang="nl-NL" dirty="0" smtClean="0"/>
          </a:p>
          <a:p>
            <a:pPr lvl="1"/>
            <a:r>
              <a:rPr lang="nl-NL" dirty="0" smtClean="0"/>
              <a:t>Value</a:t>
            </a:r>
          </a:p>
          <a:p>
            <a:pPr lvl="1"/>
            <a:r>
              <a:rPr lang="nl-NL" dirty="0" err="1" smtClean="0"/>
              <a:t>Spatial</a:t>
            </a:r>
            <a:r>
              <a:rPr lang="nl-NL" dirty="0" smtClean="0"/>
              <a:t> </a:t>
            </a:r>
            <a:r>
              <a:rPr lang="nl-NL" dirty="0" err="1" smtClean="0"/>
              <a:t>gradient</a:t>
            </a:r>
            <a:endParaRPr lang="nl-NL" dirty="0" smtClean="0"/>
          </a:p>
          <a:p>
            <a:pPr lvl="1"/>
            <a:r>
              <a:rPr lang="nl-NL" dirty="0" err="1" smtClean="0">
                <a:solidFill>
                  <a:schemeClr val="bg1">
                    <a:lumMod val="65000"/>
                  </a:schemeClr>
                </a:solidFill>
              </a:rPr>
              <a:t>Statistics</a:t>
            </a:r>
            <a:r>
              <a:rPr lang="nl-NL" dirty="0" smtClean="0">
                <a:solidFill>
                  <a:schemeClr val="bg1">
                    <a:lumMod val="65000"/>
                  </a:schemeClr>
                </a:solidFill>
              </a:rPr>
              <a:t> of </a:t>
            </a:r>
            <a:r>
              <a:rPr lang="nl-NL" dirty="0" err="1" smtClean="0">
                <a:solidFill>
                  <a:schemeClr val="bg1">
                    <a:lumMod val="65000"/>
                  </a:schemeClr>
                </a:solidFill>
              </a:rPr>
              <a:t>intensity</a:t>
            </a:r>
            <a:r>
              <a:rPr lang="nl-NL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nl-NL" dirty="0" smtClean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nl-NL" dirty="0" err="1" smtClean="0">
                <a:solidFill>
                  <a:schemeClr val="bg1">
                    <a:lumMod val="65000"/>
                  </a:schemeClr>
                </a:solidFill>
              </a:rPr>
              <a:t>mean</a:t>
            </a:r>
            <a:r>
              <a:rPr lang="nl-NL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nl-NL" dirty="0" err="1" smtClean="0">
                <a:solidFill>
                  <a:schemeClr val="bg1">
                    <a:lumMod val="65000"/>
                  </a:schemeClr>
                </a:solidFill>
              </a:rPr>
              <a:t>variance</a:t>
            </a:r>
            <a:r>
              <a:rPr lang="nl-NL" dirty="0" smtClean="0">
                <a:solidFill>
                  <a:schemeClr val="bg1">
                    <a:lumMod val="65000"/>
                  </a:schemeClr>
                </a:solidFill>
              </a:rPr>
              <a:t>, min, max)</a:t>
            </a:r>
          </a:p>
          <a:p>
            <a:endParaRPr lang="nl-NL" dirty="0" smtClean="0"/>
          </a:p>
          <a:p>
            <a:r>
              <a:rPr lang="nl-NL" dirty="0" err="1" smtClean="0"/>
              <a:t>Position</a:t>
            </a:r>
            <a:r>
              <a:rPr lang="nl-NL" dirty="0" smtClean="0"/>
              <a:t> (in </a:t>
            </a:r>
            <a:r>
              <a:rPr lang="nl-NL" dirty="0" err="1" smtClean="0"/>
              <a:t>m,n</a:t>
            </a:r>
            <a:r>
              <a:rPr lang="nl-NL" dirty="0" smtClean="0"/>
              <a:t> </a:t>
            </a:r>
            <a:r>
              <a:rPr lang="nl-NL" dirty="0" err="1" smtClean="0"/>
              <a:t>space</a:t>
            </a:r>
            <a:r>
              <a:rPr lang="nl-NL" dirty="0" smtClean="0"/>
              <a:t>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1. </a:t>
            </a:r>
            <a:r>
              <a:rPr lang="nl-NL" dirty="0" err="1" smtClean="0"/>
              <a:t>Segmentation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Creating</a:t>
            </a:r>
            <a:r>
              <a:rPr lang="nl-NL" dirty="0" smtClean="0"/>
              <a:t> </a:t>
            </a:r>
            <a:r>
              <a:rPr lang="nl-NL" dirty="0" err="1" smtClean="0"/>
              <a:t>superpixels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6449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25513" y="1828800"/>
            <a:ext cx="7689677" cy="350678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NL" dirty="0" smtClean="0"/>
              <a:t>N points are </a:t>
            </a:r>
            <a:r>
              <a:rPr lang="nl-NL" dirty="0" err="1" smtClean="0"/>
              <a:t>seeded</a:t>
            </a:r>
            <a:r>
              <a:rPr lang="nl-NL" dirty="0" smtClean="0"/>
              <a:t> in a </a:t>
            </a:r>
            <a:r>
              <a:rPr lang="nl-NL" dirty="0" err="1" smtClean="0"/>
              <a:t>regular</a:t>
            </a:r>
            <a:r>
              <a:rPr lang="nl-NL" dirty="0" smtClean="0"/>
              <a:t> </a:t>
            </a:r>
            <a:r>
              <a:rPr lang="nl-NL" dirty="0" err="1" smtClean="0"/>
              <a:t>grid</a:t>
            </a:r>
            <a:endParaRPr lang="nl-NL" dirty="0" smtClean="0"/>
          </a:p>
          <a:p>
            <a:pPr marL="457200" indent="-457200">
              <a:buFont typeface="+mj-lt"/>
              <a:buAutoNum type="arabicPeriod"/>
            </a:pPr>
            <a:r>
              <a:rPr lang="nl-NL" dirty="0" err="1" smtClean="0"/>
              <a:t>Around</a:t>
            </a:r>
            <a:r>
              <a:rPr lang="nl-NL" dirty="0" smtClean="0"/>
              <a:t> </a:t>
            </a:r>
            <a:r>
              <a:rPr lang="nl-NL" dirty="0" err="1" smtClean="0"/>
              <a:t>every</a:t>
            </a:r>
            <a:r>
              <a:rPr lang="nl-NL" dirty="0" smtClean="0"/>
              <a:t> </a:t>
            </a:r>
            <a:r>
              <a:rPr lang="nl-NL" dirty="0" err="1" smtClean="0"/>
              <a:t>grid</a:t>
            </a:r>
            <a:r>
              <a:rPr lang="nl-NL" dirty="0" smtClean="0"/>
              <a:t> point, pixels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similar</a:t>
            </a:r>
            <a:r>
              <a:rPr lang="nl-NL" dirty="0" smtClean="0"/>
              <a:t> features are </a:t>
            </a:r>
            <a:r>
              <a:rPr lang="nl-NL" dirty="0" err="1" smtClean="0"/>
              <a:t>sought</a:t>
            </a:r>
            <a:endParaRPr lang="nl-NL" dirty="0" smtClean="0"/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 smtClean="0"/>
              <a:t>Free parameters:</a:t>
            </a:r>
          </a:p>
          <a:p>
            <a:r>
              <a:rPr lang="nl-NL" dirty="0" err="1" smtClean="0"/>
              <a:t>Number</a:t>
            </a:r>
            <a:r>
              <a:rPr lang="nl-NL" dirty="0" smtClean="0"/>
              <a:t> of </a:t>
            </a:r>
            <a:r>
              <a:rPr lang="nl-NL" dirty="0" err="1" smtClean="0"/>
              <a:t>superpixels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create</a:t>
            </a:r>
            <a:endParaRPr lang="nl-NL" dirty="0" smtClean="0"/>
          </a:p>
          <a:p>
            <a:r>
              <a:rPr lang="nl-NL" dirty="0" err="1" smtClean="0"/>
              <a:t>Compactness</a:t>
            </a:r>
            <a:r>
              <a:rPr lang="nl-NL" dirty="0"/>
              <a:t> </a:t>
            </a:r>
            <a:r>
              <a:rPr lang="nl-NL" dirty="0" smtClean="0"/>
              <a:t>(</a:t>
            </a:r>
            <a:r>
              <a:rPr lang="nl-NL" dirty="0" err="1" smtClean="0"/>
              <a:t>importance</a:t>
            </a:r>
            <a:r>
              <a:rPr lang="nl-NL" dirty="0" smtClean="0"/>
              <a:t> of </a:t>
            </a:r>
            <a:r>
              <a:rPr lang="nl-NL" dirty="0" err="1" smtClean="0"/>
              <a:t>Intensity</a:t>
            </a:r>
            <a:r>
              <a:rPr lang="nl-NL" dirty="0" smtClean="0"/>
              <a:t> vs. </a:t>
            </a:r>
            <a:r>
              <a:rPr lang="nl-NL" dirty="0" err="1" smtClean="0"/>
              <a:t>Position</a:t>
            </a:r>
            <a:r>
              <a:rPr lang="nl-NL" dirty="0" smtClean="0"/>
              <a:t>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1. </a:t>
            </a:r>
            <a:r>
              <a:rPr lang="nl-NL" dirty="0" err="1" smtClean="0"/>
              <a:t>Segmentation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Various</a:t>
            </a:r>
            <a:r>
              <a:rPr lang="nl-NL" dirty="0" smtClean="0"/>
              <a:t> </a:t>
            </a:r>
            <a:r>
              <a:rPr lang="nl-NL" dirty="0" err="1" smtClean="0"/>
              <a:t>algorithms</a:t>
            </a:r>
            <a:r>
              <a:rPr lang="nl-NL" dirty="0" smtClean="0"/>
              <a:t> </a:t>
            </a:r>
            <a:r>
              <a:rPr lang="nl-NL" dirty="0" err="1" smtClean="0"/>
              <a:t>available</a:t>
            </a:r>
            <a:endParaRPr lang="nl-NL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20230"/>
            <a:ext cx="9144000" cy="20414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2961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1. </a:t>
            </a:r>
            <a:r>
              <a:rPr lang="nl-NL" dirty="0" err="1" smtClean="0"/>
              <a:t>Segmentation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smtClean="0"/>
              <a:t>Application </a:t>
            </a:r>
            <a:r>
              <a:rPr lang="nl-NL" dirty="0" err="1" smtClean="0"/>
              <a:t>to</a:t>
            </a:r>
            <a:r>
              <a:rPr lang="nl-NL" dirty="0" smtClean="0"/>
              <a:t> a </a:t>
            </a:r>
            <a:r>
              <a:rPr lang="nl-NL" dirty="0" err="1" smtClean="0"/>
              <a:t>Kijkduin</a:t>
            </a:r>
            <a:r>
              <a:rPr lang="nl-NL" dirty="0" smtClean="0"/>
              <a:t> image</a:t>
            </a:r>
            <a:endParaRPr lang="nl-NL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4" t="15717" r="9171" b="17672"/>
          <a:stretch/>
        </p:blipFill>
        <p:spPr>
          <a:xfrm>
            <a:off x="1707618" y="1430234"/>
            <a:ext cx="5695717" cy="4681410"/>
          </a:xfrm>
        </p:spPr>
      </p:pic>
      <p:sp>
        <p:nvSpPr>
          <p:cNvPr id="6" name="Oval 5"/>
          <p:cNvSpPr/>
          <p:nvPr/>
        </p:nvSpPr>
        <p:spPr bwMode="auto">
          <a:xfrm>
            <a:off x="2941511" y="2049141"/>
            <a:ext cx="66101" cy="66101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622021" y="1729651"/>
            <a:ext cx="705080" cy="705080"/>
          </a:xfrm>
          <a:prstGeom prst="rect">
            <a:avLst/>
          </a:prstGeom>
          <a:solidFill>
            <a:srgbClr val="FF0000">
              <a:alpha val="3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8351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1. </a:t>
            </a:r>
            <a:r>
              <a:rPr lang="nl-NL" dirty="0" err="1" smtClean="0"/>
              <a:t>Segmentation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smtClean="0"/>
              <a:t>Application </a:t>
            </a:r>
            <a:r>
              <a:rPr lang="nl-NL" dirty="0" err="1" smtClean="0"/>
              <a:t>to</a:t>
            </a:r>
            <a:r>
              <a:rPr lang="nl-NL" dirty="0" smtClean="0"/>
              <a:t> a </a:t>
            </a:r>
            <a:r>
              <a:rPr lang="nl-NL" dirty="0" err="1" smtClean="0"/>
              <a:t>Kijkduin</a:t>
            </a:r>
            <a:r>
              <a:rPr lang="nl-NL" dirty="0" smtClean="0"/>
              <a:t> image</a:t>
            </a:r>
            <a:endParaRPr lang="nl-NL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1" t="15609" r="7278" b="17558"/>
          <a:stretch/>
        </p:blipFill>
        <p:spPr>
          <a:xfrm>
            <a:off x="1641527" y="1432192"/>
            <a:ext cx="5883007" cy="4687467"/>
          </a:xfrm>
        </p:spPr>
      </p:pic>
    </p:spTree>
    <p:extLst>
      <p:ext uri="{BB962C8B-B14F-4D97-AF65-F5344CB8AC3E}">
        <p14:creationId xmlns:p14="http://schemas.microsoft.com/office/powerpoint/2010/main" val="3811451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 smtClean="0"/>
              <a:t>Extract as </a:t>
            </a:r>
            <a:r>
              <a:rPr lang="nl-NL" dirty="0" err="1" smtClean="0"/>
              <a:t>much</a:t>
            </a:r>
            <a:r>
              <a:rPr lang="nl-NL" dirty="0" smtClean="0"/>
              <a:t> information </a:t>
            </a:r>
            <a:r>
              <a:rPr lang="nl-NL" dirty="0" err="1" smtClean="0"/>
              <a:t>about</a:t>
            </a:r>
            <a:r>
              <a:rPr lang="nl-NL" dirty="0" smtClean="0"/>
              <a:t> the </a:t>
            </a:r>
            <a:r>
              <a:rPr lang="nl-NL" dirty="0" err="1" smtClean="0"/>
              <a:t>superpixels</a:t>
            </a:r>
            <a:r>
              <a:rPr lang="nl-NL" dirty="0" smtClean="0"/>
              <a:t> as </a:t>
            </a:r>
            <a:r>
              <a:rPr lang="nl-NL" dirty="0" err="1" smtClean="0"/>
              <a:t>possible</a:t>
            </a:r>
            <a:r>
              <a:rPr lang="nl-NL" dirty="0" smtClean="0"/>
              <a:t>:</a:t>
            </a:r>
          </a:p>
          <a:p>
            <a:endParaRPr lang="nl-NL" dirty="0"/>
          </a:p>
          <a:p>
            <a:r>
              <a:rPr lang="nl-NL" dirty="0" err="1" smtClean="0"/>
              <a:t>Intrinsic</a:t>
            </a:r>
            <a:r>
              <a:rPr lang="nl-NL" dirty="0" smtClean="0"/>
              <a:t> features</a:t>
            </a:r>
          </a:p>
          <a:p>
            <a:endParaRPr lang="nl-NL" dirty="0"/>
          </a:p>
          <a:p>
            <a:r>
              <a:rPr lang="nl-NL" dirty="0" err="1" smtClean="0"/>
              <a:t>Extracted</a:t>
            </a:r>
            <a:r>
              <a:rPr lang="nl-NL" dirty="0" smtClean="0"/>
              <a:t> features, e.g.:</a:t>
            </a:r>
          </a:p>
          <a:p>
            <a:pPr lvl="1"/>
            <a:r>
              <a:rPr lang="nl-NL" dirty="0" smtClean="0"/>
              <a:t>Area</a:t>
            </a:r>
          </a:p>
          <a:p>
            <a:pPr lvl="1"/>
            <a:r>
              <a:rPr lang="nl-NL" dirty="0" smtClean="0"/>
              <a:t>Area of convex </a:t>
            </a:r>
            <a:r>
              <a:rPr lang="nl-NL" dirty="0" err="1" smtClean="0"/>
              <a:t>hull</a:t>
            </a:r>
            <a:endParaRPr lang="nl-NL" dirty="0" smtClean="0"/>
          </a:p>
          <a:p>
            <a:pPr lvl="1"/>
            <a:r>
              <a:rPr lang="nl-NL" dirty="0" err="1" smtClean="0"/>
              <a:t>Holeyness</a:t>
            </a:r>
            <a:endParaRPr lang="nl-NL" dirty="0" smtClean="0"/>
          </a:p>
          <a:p>
            <a:pPr lvl="1"/>
            <a:r>
              <a:rPr lang="nl-NL" dirty="0" err="1" smtClean="0"/>
              <a:t>Shape</a:t>
            </a:r>
            <a:endParaRPr lang="nl-NL" dirty="0" smtClean="0"/>
          </a:p>
          <a:p>
            <a:pPr lvl="1"/>
            <a:r>
              <a:rPr lang="nl-NL" dirty="0" smtClean="0"/>
              <a:t>…</a:t>
            </a:r>
          </a:p>
          <a:p>
            <a:pPr lvl="1"/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2. Feature </a:t>
            </a:r>
            <a:r>
              <a:rPr lang="nl-NL" dirty="0" err="1" smtClean="0"/>
              <a:t>extraction</a:t>
            </a:r>
            <a:endParaRPr lang="nl-NL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 err="1" smtClean="0"/>
              <a:t>Compute</a:t>
            </a:r>
            <a:r>
              <a:rPr lang="nl-NL" dirty="0" smtClean="0"/>
              <a:t> training data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759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xt">
  <a:themeElements>
    <a:clrScheme name="">
      <a:dk1>
        <a:srgbClr val="000000"/>
      </a:dk1>
      <a:lt1>
        <a:srgbClr val="FFFFFF"/>
      </a:lt1>
      <a:dk2>
        <a:srgbClr val="000000"/>
      </a:dk2>
      <a:lt2>
        <a:srgbClr val="108BD9"/>
      </a:lt2>
      <a:accent1>
        <a:srgbClr val="ADC610"/>
      </a:accent1>
      <a:accent2>
        <a:srgbClr val="002B60"/>
      </a:accent2>
      <a:accent3>
        <a:srgbClr val="FFFFFF"/>
      </a:accent3>
      <a:accent4>
        <a:srgbClr val="000000"/>
      </a:accent4>
      <a:accent5>
        <a:srgbClr val="D3DFAA"/>
      </a:accent5>
      <a:accent6>
        <a:srgbClr val="002656"/>
      </a:accent6>
      <a:hlink>
        <a:srgbClr val="A10058"/>
      </a:hlink>
      <a:folHlink>
        <a:srgbClr val="66BCAA"/>
      </a:folHlink>
    </a:clrScheme>
    <a:fontScheme name="text">
      <a:majorFont>
        <a:latin typeface="Bookman Old Style"/>
        <a:ea typeface=""/>
        <a:cs typeface=""/>
      </a:majorFont>
      <a:minorFont>
        <a:latin typeface="Tahoma"/>
        <a:ea typeface=""/>
        <a:cs typeface="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pitchFamily="1" charset="-128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857250" marR="0" indent="-85725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800" b="0" i="0" u="none" strike="noStrike" kern="0" cap="none" spc="0" normalizeH="0" baseline="0" noProof="0" dirty="0" smtClean="0">
            <a:ln>
              <a:noFill/>
            </a:ln>
            <a:solidFill>
              <a:srgbClr val="00B0F0"/>
            </a:solidFill>
            <a:effectLst/>
            <a:uLnTx/>
            <a:uFillTx/>
            <a:latin typeface="+mn-lt"/>
            <a:ea typeface="ＭＳ Ｐゴシック" charset="-128"/>
            <a:cs typeface="ＭＳ Ｐゴシック" charset="-128"/>
          </a:defRPr>
        </a:defPPr>
      </a:lstStyle>
    </a:txDef>
  </a:objectDefaults>
  <a:extraClrSchemeLst>
    <a:extraClrScheme>
      <a:clrScheme name="text 1">
        <a:dk1>
          <a:srgbClr val="000000"/>
        </a:dk1>
        <a:lt1>
          <a:srgbClr val="FFFFFF"/>
        </a:lt1>
        <a:dk2>
          <a:srgbClr val="000000"/>
        </a:dk2>
        <a:lt2>
          <a:srgbClr val="108BD9"/>
        </a:lt2>
        <a:accent1>
          <a:srgbClr val="C1C700"/>
        </a:accent1>
        <a:accent2>
          <a:srgbClr val="003B74"/>
        </a:accent2>
        <a:accent3>
          <a:srgbClr val="FFFFFF"/>
        </a:accent3>
        <a:accent4>
          <a:srgbClr val="000000"/>
        </a:accent4>
        <a:accent5>
          <a:srgbClr val="DDE0AA"/>
        </a:accent5>
        <a:accent6>
          <a:srgbClr val="003568"/>
        </a:accent6>
        <a:hlink>
          <a:srgbClr val="C2006E"/>
        </a:hlink>
        <a:folHlink>
          <a:srgbClr val="7FC6B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15333</TotalTime>
  <Words>1317</Words>
  <Application>Microsoft Office PowerPoint</Application>
  <PresentationFormat>On-screen Show (4:3)</PresentationFormat>
  <Paragraphs>324</Paragraphs>
  <Slides>31</Slides>
  <Notes>6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text</vt:lpstr>
      <vt:lpstr>Equation</vt:lpstr>
      <vt:lpstr>MathType 6.0 Equation</vt:lpstr>
      <vt:lpstr>Superpixel Classification</vt:lpstr>
      <vt:lpstr>Introduction</vt:lpstr>
      <vt:lpstr>Introduction</vt:lpstr>
      <vt:lpstr>Superpixel Classification</vt:lpstr>
      <vt:lpstr>1. Segmentation</vt:lpstr>
      <vt:lpstr>1. Segmentation</vt:lpstr>
      <vt:lpstr>1. Segmentation</vt:lpstr>
      <vt:lpstr>1. Segmentation</vt:lpstr>
      <vt:lpstr>2. Feature extraction</vt:lpstr>
      <vt:lpstr>2. Feature extraction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3. Model construction and training</vt:lpstr>
      <vt:lpstr>4. Model prediction</vt:lpstr>
      <vt:lpstr>Training dataset</vt:lpstr>
      <vt:lpstr>Training dataset</vt:lpstr>
    </vt:vector>
  </TitlesOfParts>
  <Company>biwilderd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MScThesis Effectiveness of Silt Screens</dc:title>
  <dc:creator>Max Radermacher</dc:creator>
  <cp:lastModifiedBy>Max Radermacher</cp:lastModifiedBy>
  <cp:revision>1459</cp:revision>
  <cp:lastPrinted>2010-08-18T11:28:56Z</cp:lastPrinted>
  <dcterms:created xsi:type="dcterms:W3CDTF">2011-02-22T09:03:58Z</dcterms:created>
  <dcterms:modified xsi:type="dcterms:W3CDTF">2013-12-12T16:50:12Z</dcterms:modified>
</cp:coreProperties>
</file>

<file path=docProps/thumbnail.jpeg>
</file>